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handoutMasterIdLst>
    <p:handoutMasterId r:id="rId87"/>
  </p:handoutMasterIdLst>
  <p:sldIdLst>
    <p:sldId id="831" r:id="rId2"/>
    <p:sldId id="293" r:id="rId3"/>
    <p:sldId id="2837" r:id="rId4"/>
    <p:sldId id="2839" r:id="rId5"/>
    <p:sldId id="2840" r:id="rId6"/>
    <p:sldId id="2841" r:id="rId7"/>
    <p:sldId id="2842" r:id="rId8"/>
    <p:sldId id="2843" r:id="rId9"/>
    <p:sldId id="2844" r:id="rId10"/>
    <p:sldId id="2845" r:id="rId11"/>
    <p:sldId id="2846" r:id="rId12"/>
    <p:sldId id="2851" r:id="rId13"/>
    <p:sldId id="2847" r:id="rId14"/>
    <p:sldId id="2849" r:id="rId15"/>
    <p:sldId id="2850" r:id="rId16"/>
    <p:sldId id="2848" r:id="rId17"/>
    <p:sldId id="2852" r:id="rId18"/>
    <p:sldId id="2853" r:id="rId19"/>
    <p:sldId id="2854" r:id="rId20"/>
    <p:sldId id="2855" r:id="rId21"/>
    <p:sldId id="2856" r:id="rId22"/>
    <p:sldId id="2857" r:id="rId23"/>
    <p:sldId id="2858" r:id="rId24"/>
    <p:sldId id="2859" r:id="rId25"/>
    <p:sldId id="2860" r:id="rId26"/>
    <p:sldId id="2861" r:id="rId27"/>
    <p:sldId id="2862" r:id="rId28"/>
    <p:sldId id="2881" r:id="rId29"/>
    <p:sldId id="2882" r:id="rId30"/>
    <p:sldId id="2883" r:id="rId31"/>
    <p:sldId id="2884" r:id="rId32"/>
    <p:sldId id="2906" r:id="rId33"/>
    <p:sldId id="2904" r:id="rId34"/>
    <p:sldId id="2903" r:id="rId35"/>
    <p:sldId id="2902" r:id="rId36"/>
    <p:sldId id="2901" r:id="rId37"/>
    <p:sldId id="2900" r:id="rId38"/>
    <p:sldId id="2899" r:id="rId39"/>
    <p:sldId id="2898" r:id="rId40"/>
    <p:sldId id="2897" r:id="rId41"/>
    <p:sldId id="2896" r:id="rId42"/>
    <p:sldId id="2895" r:id="rId43"/>
    <p:sldId id="2894" r:id="rId44"/>
    <p:sldId id="2893" r:id="rId45"/>
    <p:sldId id="2892" r:id="rId46"/>
    <p:sldId id="2891" r:id="rId47"/>
    <p:sldId id="2890" r:id="rId48"/>
    <p:sldId id="2889" r:id="rId49"/>
    <p:sldId id="2888" r:id="rId50"/>
    <p:sldId id="2887" r:id="rId51"/>
    <p:sldId id="2886" r:id="rId52"/>
    <p:sldId id="2885" r:id="rId53"/>
    <p:sldId id="2907" r:id="rId54"/>
    <p:sldId id="2911" r:id="rId55"/>
    <p:sldId id="2912" r:id="rId56"/>
    <p:sldId id="2913" r:id="rId57"/>
    <p:sldId id="2915" r:id="rId58"/>
    <p:sldId id="2917" r:id="rId59"/>
    <p:sldId id="2918" r:id="rId60"/>
    <p:sldId id="2922" r:id="rId61"/>
    <p:sldId id="2923" r:id="rId62"/>
    <p:sldId id="2924" r:id="rId63"/>
    <p:sldId id="2925" r:id="rId64"/>
    <p:sldId id="2926" r:id="rId65"/>
    <p:sldId id="2927" r:id="rId66"/>
    <p:sldId id="2928" r:id="rId67"/>
    <p:sldId id="2929" r:id="rId68"/>
    <p:sldId id="2930" r:id="rId69"/>
    <p:sldId id="2931" r:id="rId70"/>
    <p:sldId id="2932" r:id="rId71"/>
    <p:sldId id="2933" r:id="rId72"/>
    <p:sldId id="2934" r:id="rId73"/>
    <p:sldId id="2935" r:id="rId74"/>
    <p:sldId id="2936" r:id="rId75"/>
    <p:sldId id="2937" r:id="rId76"/>
    <p:sldId id="2938" r:id="rId77"/>
    <p:sldId id="2939" r:id="rId78"/>
    <p:sldId id="2940" r:id="rId79"/>
    <p:sldId id="2941" r:id="rId80"/>
    <p:sldId id="2942" r:id="rId81"/>
    <p:sldId id="2943" r:id="rId82"/>
    <p:sldId id="2944" r:id="rId83"/>
    <p:sldId id="2945" r:id="rId84"/>
    <p:sldId id="2946" r:id="rId85"/>
  </p:sldIdLst>
  <p:sldSz cx="9144000" cy="5143500" type="screen16x9"/>
  <p:notesSz cx="9777413" cy="6646863"/>
  <p:custDataLst>
    <p:tags r:id="rId8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66">
          <p15:clr>
            <a:srgbClr val="A4A3A4"/>
          </p15:clr>
        </p15:guide>
        <p15:guide id="2" orient="horz" pos="940">
          <p15:clr>
            <a:srgbClr val="A4A3A4"/>
          </p15:clr>
        </p15:guide>
        <p15:guide id="3" orient="horz" pos="410">
          <p15:clr>
            <a:srgbClr val="A4A3A4"/>
          </p15:clr>
        </p15:guide>
        <p15:guide id="4" orient="horz" pos="2319">
          <p15:clr>
            <a:srgbClr val="A4A3A4"/>
          </p15:clr>
        </p15:guide>
        <p15:guide id="5" orient="horz" pos="2812">
          <p15:clr>
            <a:srgbClr val="A4A3A4"/>
          </p15:clr>
        </p15:guide>
        <p15:guide id="6" orient="horz" pos="626">
          <p15:clr>
            <a:srgbClr val="A4A3A4"/>
          </p15:clr>
        </p15:guide>
        <p15:guide id="7" orient="horz" pos="1750">
          <p15:clr>
            <a:srgbClr val="A4A3A4"/>
          </p15:clr>
        </p15:guide>
        <p15:guide id="8" pos="2941">
          <p15:clr>
            <a:srgbClr val="A4A3A4"/>
          </p15:clr>
        </p15:guide>
        <p15:guide id="9" pos="5690">
          <p15:clr>
            <a:srgbClr val="A4A3A4"/>
          </p15:clr>
        </p15:guide>
        <p15:guide id="10" pos="3084">
          <p15:clr>
            <a:srgbClr val="A4A3A4"/>
          </p15:clr>
        </p15:guide>
        <p15:guide id="11" pos="340">
          <p15:clr>
            <a:srgbClr val="A4A3A4"/>
          </p15:clr>
        </p15:guide>
        <p15:guide id="12" pos="2328">
          <p15:clr>
            <a:srgbClr val="A4A3A4"/>
          </p15:clr>
        </p15:guide>
      </p15:sldGuideLst>
    </p:ext>
    <p:ext uri="{2D200454-40CA-4A62-9FC3-DE9A4176ACB9}">
      <p15:notesGuideLst xmlns:p15="http://schemas.microsoft.com/office/powerpoint/2012/main">
        <p15:guide id="1" orient="horz" pos="2015">
          <p15:clr>
            <a:srgbClr val="A4A3A4"/>
          </p15:clr>
        </p15:guide>
        <p15:guide id="2" pos="3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C" initials="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1414"/>
    <a:srgbClr val="1212D0"/>
    <a:srgbClr val="FF0000"/>
    <a:srgbClr val="00B050"/>
    <a:srgbClr val="FFB500"/>
    <a:srgbClr val="7A7A7A"/>
    <a:srgbClr val="B3B3B3"/>
    <a:srgbClr val="F3F3F3"/>
    <a:srgbClr val="8BAA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087" autoAdjust="0"/>
  </p:normalViewPr>
  <p:slideViewPr>
    <p:cSldViewPr snapToGrid="0">
      <p:cViewPr varScale="1">
        <p:scale>
          <a:sx n="84" d="100"/>
          <a:sy n="84" d="100"/>
        </p:scale>
        <p:origin x="40" y="64"/>
      </p:cViewPr>
      <p:guideLst>
        <p:guide orient="horz" pos="1466"/>
        <p:guide orient="horz" pos="940"/>
        <p:guide orient="horz" pos="410"/>
        <p:guide orient="horz" pos="2319"/>
        <p:guide orient="horz" pos="2812"/>
        <p:guide orient="horz" pos="626"/>
        <p:guide orient="horz" pos="1750"/>
        <p:guide pos="2941"/>
        <p:guide pos="5690"/>
        <p:guide pos="3084"/>
        <p:guide pos="340"/>
        <p:guide pos="2328"/>
      </p:guideLst>
    </p:cSldViewPr>
  </p:slideViewPr>
  <p:outlineViewPr>
    <p:cViewPr>
      <p:scale>
        <a:sx n="33" d="100"/>
        <a:sy n="33" d="100"/>
      </p:scale>
      <p:origin x="0" y="-88364"/>
    </p:cViewPr>
  </p:outlineViewPr>
  <p:notesTextViewPr>
    <p:cViewPr>
      <p:scale>
        <a:sx n="3" d="2"/>
        <a:sy n="3" d="2"/>
      </p:scale>
      <p:origin x="0" y="0"/>
    </p:cViewPr>
  </p:notesTextViewPr>
  <p:sorterViewPr>
    <p:cViewPr>
      <p:scale>
        <a:sx n="201" d="100"/>
        <a:sy n="201" d="100"/>
      </p:scale>
      <p:origin x="0" y="-22180"/>
    </p:cViewPr>
  </p:sorterViewPr>
  <p:notesViewPr>
    <p:cSldViewPr snapToGrid="0" snapToObjects="1">
      <p:cViewPr varScale="1">
        <p:scale>
          <a:sx n="73" d="100"/>
          <a:sy n="73" d="100"/>
        </p:scale>
        <p:origin x="1544" y="44"/>
      </p:cViewPr>
      <p:guideLst>
        <p:guide orient="horz" pos="2015"/>
        <p:guide pos="3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gs" Target="tags/tag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38271" y="0"/>
            <a:ext cx="4236879" cy="332343"/>
          </a:xfrm>
          <a:prstGeom prst="rect">
            <a:avLst/>
          </a:prstGeom>
        </p:spPr>
        <p:txBody>
          <a:bodyPr vert="horz" lIns="91440" tIns="45720" rIns="91440" bIns="45720" rtlCol="0"/>
          <a:lstStyle>
            <a:lvl1pPr algn="r">
              <a:defRPr sz="1200"/>
            </a:lvl1pPr>
          </a:lstStyle>
          <a:p>
            <a:fld id="{E99333BE-0D34-4F62-BD6E-2C3B14663373}" type="datetimeFigureOut">
              <a:rPr lang="en-US" smtClean="0"/>
              <a:t>12/17/2025</a:t>
            </a:fld>
            <a:endParaRPr lang="en-US"/>
          </a:p>
        </p:txBody>
      </p:sp>
      <p:sp>
        <p:nvSpPr>
          <p:cNvPr id="4" name="Footer Placeholder 3"/>
          <p:cNvSpPr>
            <a:spLocks noGrp="1"/>
          </p:cNvSpPr>
          <p:nvPr>
            <p:ph type="ftr" sz="quarter" idx="2"/>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38271" y="6313367"/>
            <a:ext cx="4236879" cy="332343"/>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38271" y="0"/>
            <a:ext cx="4236879" cy="332343"/>
          </a:xfrm>
          <a:prstGeom prst="rect">
            <a:avLst/>
          </a:prstGeom>
        </p:spPr>
        <p:txBody>
          <a:bodyPr vert="horz" lIns="91440" tIns="45720" rIns="91440" bIns="45720" rtlCol="0"/>
          <a:lstStyle>
            <a:lvl1pPr algn="r">
              <a:defRPr sz="1200"/>
            </a:lvl1pPr>
          </a:lstStyle>
          <a:p>
            <a:fld id="{4A2D1F94-724F-43BD-B41B-43157E9B4550}" type="datetimeFigureOut">
              <a:rPr lang="en-US" smtClean="0"/>
              <a:t>12/17/2025</a:t>
            </a:fld>
            <a:endParaRPr lang="en-US"/>
          </a:p>
        </p:txBody>
      </p:sp>
      <p:sp>
        <p:nvSpPr>
          <p:cNvPr id="4" name="Slide Image Placeholder 3"/>
          <p:cNvSpPr>
            <a:spLocks noGrp="1" noRot="1" noChangeAspect="1"/>
          </p:cNvSpPr>
          <p:nvPr>
            <p:ph type="sldImg" idx="2"/>
          </p:nvPr>
        </p:nvSpPr>
        <p:spPr>
          <a:xfrm>
            <a:off x="2673350" y="498475"/>
            <a:ext cx="4430713" cy="2492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7742" y="3157260"/>
            <a:ext cx="7821930" cy="29910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38271" y="6313367"/>
            <a:ext cx="4236879" cy="332343"/>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806747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E82501-53DA-4152-84B0-51135B15EEA8}" type="slidenum">
              <a:rPr lang="en-US" smtClean="0"/>
              <a:t>26</a:t>
            </a:fld>
            <a:endParaRPr lang="en-US"/>
          </a:p>
        </p:txBody>
      </p:sp>
    </p:spTree>
    <p:extLst>
      <p:ext uri="{BB962C8B-B14F-4D97-AF65-F5344CB8AC3E}">
        <p14:creationId xmlns:p14="http://schemas.microsoft.com/office/powerpoint/2010/main" val="203942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45538"/>
            <a:ext cx="7547101" cy="406395"/>
          </a:xfrm>
        </p:spPr>
        <p:txBody>
          <a:bodyPr/>
          <a:lstStyle>
            <a:lvl1pPr>
              <a:defRPr>
                <a:latin typeface="Calibri" panose="020F050202020403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04800" y="843281"/>
            <a:ext cx="8729147" cy="3870006"/>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userDrawn="1"/>
        </p:nvGraphicFramePr>
        <p:xfrm>
          <a:off x="0" y="-20241"/>
          <a:ext cx="9144000" cy="827485"/>
        </p:xfrm>
        <a:graphic>
          <a:graphicData uri="http://schemas.openxmlformats.org/presentationml/2006/ole">
            <mc:AlternateContent xmlns:mc="http://schemas.openxmlformats.org/markup-compatibility/2006">
              <mc:Choice xmlns:v="urn:schemas-microsoft-com:vml" Requires="v">
                <p:oleObj spid="_x0000_s1047" name="Visio" r:id="rId3" imgW="9550400" imgH="1168400" progId="Visio.Drawing.11">
                  <p:embed/>
                </p:oleObj>
              </mc:Choice>
              <mc:Fallback>
                <p:oleObj name="Visio" r:id="rId3" imgW="9550400" imgH="1168400" progId="Visio.Drawing.11">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41"/>
                        <a:ext cx="9144000" cy="82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3"/>
          <p:cNvSpPr txBox="1">
            <a:spLocks noChangeArrowheads="1"/>
          </p:cNvSpPr>
          <p:nvPr userDrawn="1"/>
        </p:nvSpPr>
        <p:spPr bwMode="auto">
          <a:xfrm>
            <a:off x="1319213" y="4980385"/>
            <a:ext cx="1182370" cy="183515"/>
          </a:xfrm>
          <a:prstGeom prst="rect">
            <a:avLst/>
          </a:prstGeom>
          <a:noFill/>
          <a:ln>
            <a:noFill/>
          </a:ln>
          <a:effectLst/>
        </p:spPr>
        <p:txBody>
          <a:bodyPr wrap="none">
            <a:spAutoFit/>
          </a:bodyPr>
          <a:lstStyle>
            <a:lvl1pPr>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1pPr>
            <a:lvl2pPr marL="742950" indent="-28575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2pPr>
            <a:lvl3pPr marL="11430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3pPr>
            <a:lvl4pPr marL="16002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4pPr>
            <a:lvl5pPr marL="20574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5pPr>
            <a:lvl6pPr marL="25146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6pPr>
            <a:lvl7pPr marL="29718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7pPr>
            <a:lvl8pPr marL="34290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8pPr>
            <a:lvl9pPr marL="38862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9pPr>
          </a:lstStyle>
          <a:p>
            <a:pPr eaLnBrk="1" hangingPunct="1">
              <a:spcBef>
                <a:spcPct val="0"/>
              </a:spcBef>
              <a:spcAft>
                <a:spcPct val="0"/>
              </a:spcAft>
              <a:buClrTx/>
              <a:buSzTx/>
              <a:buFontTx/>
              <a:buNone/>
              <a:defRPr/>
            </a:pPr>
            <a:r>
              <a:rPr lang="en-US" altLang="zh-CN" sz="600" b="0" i="0" u="none" dirty="0" err="1">
                <a:solidFill>
                  <a:schemeClr val="tx1"/>
                </a:solidFill>
                <a:ea typeface="宋体" panose="02010600030101010101" pitchFamily="2" charset="-122"/>
                <a:cs typeface="Arial" panose="020B0604020202020204" pitchFamily="34" charset="0"/>
              </a:rPr>
              <a:t>Dr</a:t>
            </a:r>
            <a:r>
              <a:rPr lang="en-US" altLang="zh-CN" sz="600" b="0" i="0" u="none" dirty="0">
                <a:solidFill>
                  <a:schemeClr val="tx1"/>
                </a:solidFill>
                <a:ea typeface="宋体" panose="02010600030101010101" pitchFamily="2" charset="-122"/>
                <a:cs typeface="Arial" panose="020B0604020202020204" pitchFamily="34" charset="0"/>
              </a:rPr>
              <a:t> Leo Chen, leo.chen@ieee.org</a:t>
            </a:r>
          </a:p>
        </p:txBody>
      </p:sp>
      <p:sp>
        <p:nvSpPr>
          <p:cNvPr id="5" name="内容占位符 4"/>
          <p:cNvSpPr>
            <a:spLocks noGrp="1"/>
          </p:cNvSpPr>
          <p:nvPr>
            <p:ph hasCustomPrompt="1"/>
          </p:nvPr>
        </p:nvSpPr>
        <p:spPr>
          <a:xfrm>
            <a:off x="914400" y="0"/>
            <a:ext cx="7732713" cy="4629150"/>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10" advTm="60000">
        <p:fade/>
      </p:transition>
    </mc:Choice>
    <mc:Fallback xmlns="">
      <p:transition advTm="6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Calibri" panose="020F0502020204030204" pitchFamily="34" charset="0"/>
              </a:defRPr>
            </a:lvl1pPr>
          </a:lstStyle>
          <a:p>
            <a:r>
              <a:rPr lang="zh-CN" altLang="en-US"/>
              <a:t>单击此处编辑母版标题样式</a:t>
            </a:r>
          </a:p>
        </p:txBody>
      </p:sp>
      <p:sp>
        <p:nvSpPr>
          <p:cNvPr id="3" name="内容占位符 2"/>
          <p:cNvSpPr>
            <a:spLocks noGrp="1"/>
          </p:cNvSpPr>
          <p:nvPr>
            <p:ph sz="half" idx="1"/>
          </p:nvPr>
        </p:nvSpPr>
        <p:spPr>
          <a:xfrm>
            <a:off x="914400" y="1085850"/>
            <a:ext cx="3789363"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56163" y="1085850"/>
            <a:ext cx="3790950"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7047554" cy="40639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804347" y="843281"/>
            <a:ext cx="8229600" cy="387000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a:off x="0" y="717833"/>
            <a:ext cx="9144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anose="05000000000000000000" pitchFamily="2" charset="2"/>
        <a:buChar char="§"/>
        <a:defRPr sz="2000" kern="1200">
          <a:solidFill>
            <a:schemeClr val="tx1"/>
          </a:solidFill>
          <a:latin typeface="Calibri" panose="020F0502020204030204" pitchFamily="34" charset="0"/>
          <a:ea typeface="+mn-ea"/>
          <a:cs typeface="Calibri" panose="020F0502020204030204" pitchFamily="34" charset="0"/>
        </a:defRPr>
      </a:lvl1pPr>
      <a:lvl2pPr marL="6318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2pPr>
      <a:lvl3pPr marL="974725" indent="-174625" algn="l" defTabSz="228600" rtl="0" eaLnBrk="1" latinLnBrk="0" hangingPunct="1">
        <a:spcBef>
          <a:spcPts val="0"/>
        </a:spcBef>
        <a:spcAft>
          <a:spcPts val="600"/>
        </a:spcAft>
        <a:buClr>
          <a:srgbClr val="FF0000"/>
        </a:buClr>
        <a:buSzPct val="85000"/>
        <a:buFont typeface="Wingdings" panose="05000000000000000000"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14319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1828800" indent="-168275" algn="l" defTabSz="914400" rtl="0" eaLnBrk="1" latinLnBrk="0" hangingPunct="1">
        <a:spcBef>
          <a:spcPts val="0"/>
        </a:spcBef>
        <a:spcAft>
          <a:spcPts val="600"/>
        </a:spcAft>
        <a:buClr>
          <a:srgbClr val="FF0000"/>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is.ieee.org/about/what-is-c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aiind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4" descr="data-i4"/>
          <p:cNvPicPr>
            <a:picLocks noChangeAspect="1"/>
          </p:cNvPicPr>
          <p:nvPr/>
        </p:nvPicPr>
        <p:blipFill>
          <a:blip r:embed="rId2"/>
          <a:stretch>
            <a:fillRect/>
          </a:stretch>
        </p:blipFill>
        <p:spPr>
          <a:xfrm>
            <a:off x="777611" y="2763027"/>
            <a:ext cx="5452327" cy="2297025"/>
          </a:xfrm>
          <a:prstGeom prst="rect">
            <a:avLst/>
          </a:prstGeom>
          <a:noFill/>
          <a:ln w="9525">
            <a:noFill/>
          </a:ln>
        </p:spPr>
      </p:pic>
      <p:sp>
        <p:nvSpPr>
          <p:cNvPr id="2" name="Title 1"/>
          <p:cNvSpPr>
            <a:spLocks noGrp="1"/>
          </p:cNvSpPr>
          <p:nvPr>
            <p:ph type="ctrTitle"/>
          </p:nvPr>
        </p:nvSpPr>
        <p:spPr>
          <a:xfrm>
            <a:off x="210185" y="736376"/>
            <a:ext cx="8723630" cy="824230"/>
          </a:xfrm>
        </p:spPr>
        <p:txBody>
          <a:bodyPr/>
          <a:lstStyle/>
          <a:p>
            <a:pPr algn="ctr"/>
            <a:r>
              <a:rPr lang="zh-CN" altLang="en-US" dirty="0"/>
              <a:t>人工智能导论</a:t>
            </a:r>
          </a:p>
        </p:txBody>
      </p:sp>
      <p:pic>
        <p:nvPicPr>
          <p:cNvPr id="8" name="Picture 7"/>
          <p:cNvPicPr>
            <a:picLocks noChangeAspect="1"/>
          </p:cNvPicPr>
          <p:nvPr/>
        </p:nvPicPr>
        <p:blipFill>
          <a:blip r:embed="rId3"/>
          <a:stretch>
            <a:fillRect/>
          </a:stretch>
        </p:blipFill>
        <p:spPr>
          <a:xfrm>
            <a:off x="6001532" y="2105295"/>
            <a:ext cx="2705735" cy="2029460"/>
          </a:xfrm>
          <a:prstGeom prst="rect">
            <a:avLst/>
          </a:prstGeom>
          <a:noFill/>
          <a:ln w="9525">
            <a:noFill/>
          </a:ln>
        </p:spPr>
      </p:pic>
      <p:sp>
        <p:nvSpPr>
          <p:cNvPr id="4" name="Rectangle 6"/>
          <p:cNvSpPr>
            <a:spLocks noGrp="1" noChangeArrowheads="1"/>
          </p:cNvSpPr>
          <p:nvPr/>
        </p:nvSpPr>
        <p:spPr>
          <a:xfrm>
            <a:off x="7231380" y="4786313"/>
            <a:ext cx="1905000" cy="342900"/>
          </a:xfrm>
        </p:spPr>
        <p:txBody>
          <a:bodyPr/>
          <a:lstStyle>
            <a:lvl1pPr algn="r">
              <a:defRPr sz="900"/>
            </a:lvl1pPr>
          </a:lstStyle>
          <a:p>
            <a:pPr>
              <a:defRPr/>
            </a:pPr>
            <a:fld id="{3209C3FB-4AD6-4B36-A2A7-63E869CCBCB1}" type="slidenum">
              <a:rPr lang="zh-CN" altLang="en-US">
                <a:cs typeface="+mn-ea"/>
                <a:sym typeface="+mn-lt"/>
              </a:rPr>
              <a:t>1</a:t>
            </a:fld>
            <a:endParaRPr lang="en-US" altLang="zh-CN">
              <a:cs typeface="+mn-ea"/>
              <a:sym typeface="+mn-lt"/>
            </a:endParaRPr>
          </a:p>
        </p:txBody>
      </p:sp>
      <p:pic>
        <p:nvPicPr>
          <p:cNvPr id="6" name="Picture 5"/>
          <p:cNvPicPr>
            <a:picLocks noChangeAspect="1"/>
          </p:cNvPicPr>
          <p:nvPr/>
        </p:nvPicPr>
        <p:blipFill>
          <a:blip r:embed="rId4"/>
          <a:stretch>
            <a:fillRect/>
          </a:stretch>
        </p:blipFill>
        <p:spPr>
          <a:xfrm>
            <a:off x="210185" y="3893185"/>
            <a:ext cx="1540510" cy="1143000"/>
          </a:xfrm>
          <a:prstGeom prst="rect">
            <a:avLst/>
          </a:prstGeom>
        </p:spPr>
      </p:pic>
      <p:pic>
        <p:nvPicPr>
          <p:cNvPr id="1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86995"/>
            <a:ext cx="1647825" cy="56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p:nvPr/>
        </p:nvSpPr>
        <p:spPr>
          <a:xfrm>
            <a:off x="5818125" y="3837285"/>
            <a:ext cx="3235070" cy="830997"/>
          </a:xfrm>
          <a:prstGeom prst="rect">
            <a:avLst/>
          </a:prstGeom>
        </p:spPr>
        <p:txBody>
          <a:bodyPr wrap="square">
            <a:spAutoFit/>
          </a:bodyPr>
          <a:lstStyle/>
          <a:p>
            <a:pPr algn="r"/>
            <a:r>
              <a:rPr lang="en-US" sz="2400" b="1" dirty="0" err="1">
                <a:cs typeface="+mn-ea"/>
                <a:sym typeface="+mn-lt"/>
              </a:rPr>
              <a:t>Dr</a:t>
            </a:r>
            <a:r>
              <a:rPr lang="en-US" sz="2400" b="1" dirty="0">
                <a:cs typeface="+mn-ea"/>
                <a:sym typeface="+mn-lt"/>
              </a:rPr>
              <a:t> Leo Chen</a:t>
            </a:r>
          </a:p>
          <a:p>
            <a:pPr algn="r"/>
            <a:r>
              <a:rPr lang="en-US" sz="2400" dirty="0" smtClean="0">
                <a:cs typeface="+mn-ea"/>
                <a:sym typeface="+mn-lt"/>
              </a:rPr>
              <a:t>leo.chen@ieee.org</a:t>
            </a:r>
            <a:endParaRPr lang="en-US" sz="2400" dirty="0">
              <a:cs typeface="+mn-ea"/>
              <a:sym typeface="+mn-lt"/>
            </a:endParaRPr>
          </a:p>
        </p:txBody>
      </p:sp>
      <p:pic>
        <p:nvPicPr>
          <p:cNvPr id="1025" name="Picture 1">
            <a:extLst>
              <a:ext uri="{FF2B5EF4-FFF2-40B4-BE49-F238E27FC236}">
                <a16:creationId xmlns="" xmlns:a16="http://schemas.microsoft.com/office/drawing/2014/main" id="{7B66821D-8C51-CFA8-3C54-B8FFB2614B55}"/>
              </a:ext>
            </a:extLst>
          </p:cNvPr>
          <p:cNvPicPr>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4624388"/>
            <a:ext cx="1392238" cy="3381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sp>
        <p:nvSpPr>
          <p:cNvPr id="3" name="Title 1">
            <a:extLst>
              <a:ext uri="{FF2B5EF4-FFF2-40B4-BE49-F238E27FC236}">
                <a16:creationId xmlns="" xmlns:a16="http://schemas.microsoft.com/office/drawing/2014/main" id="{E0D627B8-6E0C-5237-8D07-E6FD00D4E160}"/>
              </a:ext>
            </a:extLst>
          </p:cNvPr>
          <p:cNvSpPr txBox="1">
            <a:spLocks/>
          </p:cNvSpPr>
          <p:nvPr/>
        </p:nvSpPr>
        <p:spPr>
          <a:xfrm>
            <a:off x="512957" y="1936460"/>
            <a:ext cx="7857894" cy="44386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a:lstStyle>
          <a:p>
            <a:pPr algn="ctr">
              <a:lnSpc>
                <a:spcPct val="100000"/>
              </a:lnSpc>
            </a:pPr>
            <a:r>
              <a:rPr lang="zh-CN" altLang="en-US" dirty="0">
                <a:solidFill>
                  <a:srgbClr val="C00000"/>
                </a:solidFill>
                <a:latin typeface="+mn-lt"/>
                <a:ea typeface="+mn-ea"/>
                <a:cs typeface="+mn-ea"/>
                <a:sym typeface="+mn-lt"/>
              </a:rPr>
              <a:t>导论</a:t>
            </a:r>
            <a:endParaRPr lang="en-US" altLang="zh-CN"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什么是“人工智能”？</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a:t>达特茅斯提案 </a:t>
            </a:r>
            <a:r>
              <a:rPr lang="en-US" altLang="zh-CN" dirty="0"/>
              <a:t>[Dartmouth1955]</a:t>
            </a:r>
            <a:r>
              <a:rPr lang="zh-CN" altLang="en-US" dirty="0"/>
              <a:t>：“该研究将基于以下猜想进行：学习的每个方面或智能的任何其他特征原则上都可以被如此精确地描述，以至于可以制造一台机器来模拟它。”</a:t>
            </a:r>
          </a:p>
          <a:p>
            <a:r>
              <a:rPr lang="en-US" altLang="zh-CN" dirty="0"/>
              <a:t>John McCarthy [McCarthy2007basic] “</a:t>
            </a:r>
            <a:r>
              <a:rPr lang="zh-CN" altLang="en-US" dirty="0"/>
              <a:t>它是制造智能机器，特别是智能计算机程序的科学与工程。” “最终目标是制造能够像人类一样在世界上解决问题和实现目标的计算机程序。”</a:t>
            </a:r>
          </a:p>
          <a:p>
            <a:r>
              <a:rPr lang="en-US" altLang="zh-CN" dirty="0"/>
              <a:t>Wallace Marshall (1987)</a:t>
            </a:r>
            <a:r>
              <a:rPr lang="zh-CN" altLang="en-US" dirty="0"/>
              <a:t>：“人工愚蠢 </a:t>
            </a:r>
            <a:r>
              <a:rPr lang="en-US" altLang="zh-CN" dirty="0"/>
              <a:t>(AS) </a:t>
            </a:r>
            <a:r>
              <a:rPr lang="zh-CN" altLang="en-US" dirty="0"/>
              <a:t>可以定义为计算机科学家试图创造能够引起通常与人类思维相关的问题类型的计算机程序。”</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10</a:t>
            </a:fld>
            <a:endParaRPr lang="en-US" altLang="zh-CN"/>
          </a:p>
        </p:txBody>
      </p:sp>
    </p:spTree>
    <p:extLst>
      <p:ext uri="{BB962C8B-B14F-4D97-AF65-F5344CB8AC3E}">
        <p14:creationId xmlns:p14="http://schemas.microsoft.com/office/powerpoint/2010/main" val="338861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IEEE </a:t>
            </a:r>
            <a:r>
              <a:rPr lang="zh-CN" altLang="en-US" b="0" dirty="0"/>
              <a:t>计算智能学会</a:t>
            </a:r>
            <a:endParaRPr lang="zh-CN" altLang="en-US" dirty="0"/>
          </a:p>
        </p:txBody>
      </p:sp>
      <p:sp>
        <p:nvSpPr>
          <p:cNvPr id="3" name="内容占位符 2"/>
          <p:cNvSpPr>
            <a:spLocks noGrp="1"/>
          </p:cNvSpPr>
          <p:nvPr>
            <p:ph idx="1"/>
          </p:nvPr>
        </p:nvSpPr>
        <p:spPr/>
        <p:txBody>
          <a:bodyPr/>
          <a:lstStyle/>
          <a:p>
            <a:r>
              <a:rPr lang="zh-CN" altLang="en-US" dirty="0"/>
              <a:t>什么是计算智能？</a:t>
            </a:r>
            <a:r>
              <a:rPr lang="en-US" altLang="zh-CN" dirty="0"/>
              <a:t>[4]</a:t>
            </a:r>
          </a:p>
          <a:p>
            <a:r>
              <a:rPr lang="zh-CN" altLang="en-US" dirty="0"/>
              <a:t>计算智能 </a:t>
            </a:r>
            <a:r>
              <a:rPr lang="en-US" altLang="zh-CN" dirty="0"/>
              <a:t>(CI) </a:t>
            </a:r>
            <a:r>
              <a:rPr lang="zh-CN" altLang="en-US" dirty="0"/>
              <a:t>是受生物学和语言学启发的计算范式的理论、设计、应用和开发。传统上，</a:t>
            </a:r>
            <a:r>
              <a:rPr lang="en-US" altLang="zh-CN" dirty="0"/>
              <a:t>CI </a:t>
            </a:r>
            <a:r>
              <a:rPr lang="zh-CN" altLang="en-US" dirty="0"/>
              <a:t>的三大支柱是神经网络、模糊系统和进化计算。</a:t>
            </a:r>
          </a:p>
          <a:p>
            <a:r>
              <a:rPr lang="zh-CN" altLang="en-US" dirty="0"/>
              <a:t>在本模块中，计算智能 </a:t>
            </a:r>
            <a:r>
              <a:rPr lang="en-US" altLang="zh-CN" dirty="0"/>
              <a:t>(CI) == </a:t>
            </a:r>
            <a:r>
              <a:rPr lang="zh-CN" altLang="en-US" dirty="0"/>
              <a:t>人工智能 </a:t>
            </a:r>
            <a:r>
              <a:rPr lang="en-US" altLang="zh-CN" dirty="0"/>
              <a:t>(AI)</a:t>
            </a:r>
          </a:p>
          <a:p>
            <a:pPr marL="60325" indent="0">
              <a:buNone/>
            </a:pPr>
            <a:r>
              <a:rPr lang="zh-CN" altLang="en-US" dirty="0"/>
              <a:t/>
            </a:r>
            <a:br>
              <a:rPr lang="zh-CN" altLang="en-US" dirty="0"/>
            </a:br>
            <a:r>
              <a:rPr lang="en-US" altLang="zh-CN" dirty="0">
                <a:hlinkClick r:id="rId2"/>
              </a:rPr>
              <a:t>https://cis.ieee.org/about/what-is-ci</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11</a:t>
            </a:fld>
            <a:endParaRPr lang="en-US" altLang="zh-CN"/>
          </a:p>
        </p:txBody>
      </p:sp>
      <p:pic>
        <p:nvPicPr>
          <p:cNvPr id="5" name="图片 4"/>
          <p:cNvPicPr>
            <a:picLocks noChangeAspect="1"/>
          </p:cNvPicPr>
          <p:nvPr/>
        </p:nvPicPr>
        <p:blipFill>
          <a:blip r:embed="rId3"/>
          <a:stretch>
            <a:fillRect/>
          </a:stretch>
        </p:blipFill>
        <p:spPr>
          <a:xfrm>
            <a:off x="4531613" y="3084285"/>
            <a:ext cx="4382112" cy="1629002"/>
          </a:xfrm>
          <a:prstGeom prst="rect">
            <a:avLst/>
          </a:prstGeom>
        </p:spPr>
      </p:pic>
    </p:spTree>
    <p:extLst>
      <p:ext uri="{BB962C8B-B14F-4D97-AF65-F5344CB8AC3E}">
        <p14:creationId xmlns:p14="http://schemas.microsoft.com/office/powerpoint/2010/main" val="245297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人工智能 </a:t>
            </a:r>
            <a:r>
              <a:rPr lang="en-US" altLang="zh-CN" dirty="0"/>
              <a:t>(AI)</a:t>
            </a:r>
            <a:r>
              <a:rPr lang="zh-CN" altLang="en-US" dirty="0"/>
              <a:t>，这个术语由斯坦福大学荣誉教授 </a:t>
            </a:r>
            <a:r>
              <a:rPr lang="en-US" altLang="zh-CN" dirty="0"/>
              <a:t>John McCarthy </a:t>
            </a:r>
            <a:r>
              <a:rPr lang="zh-CN" altLang="en-US" dirty="0"/>
              <a:t>于</a:t>
            </a:r>
            <a:r>
              <a:rPr lang="en-US" altLang="zh-CN" dirty="0"/>
              <a:t>1955</a:t>
            </a:r>
            <a:r>
              <a:rPr lang="zh-CN" altLang="en-US" dirty="0"/>
              <a:t>年创造，被他定义为“制造智能机器的科学与工程”。许多研究都是人类编程让机器以聪明的方式行为，如下棋，但今天，我们强调机器能够学习，至少在一定程度上像人类一样学习。</a:t>
            </a:r>
            <a:r>
              <a:rPr lang="en-US" altLang="zh-CN" dirty="0"/>
              <a:t>[5]</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12</a:t>
            </a:fld>
            <a:endParaRPr lang="en-US" altLang="zh-CN"/>
          </a:p>
        </p:txBody>
      </p:sp>
      <p:pic>
        <p:nvPicPr>
          <p:cNvPr id="5" name="图片 4"/>
          <p:cNvPicPr>
            <a:picLocks noChangeAspect="1"/>
          </p:cNvPicPr>
          <p:nvPr/>
        </p:nvPicPr>
        <p:blipFill>
          <a:blip r:embed="rId2"/>
          <a:stretch>
            <a:fillRect/>
          </a:stretch>
        </p:blipFill>
        <p:spPr>
          <a:xfrm>
            <a:off x="0" y="3755697"/>
            <a:ext cx="9144000" cy="1387803"/>
          </a:xfrm>
          <a:prstGeom prst="rect">
            <a:avLst/>
          </a:prstGeom>
        </p:spPr>
      </p:pic>
    </p:spTree>
    <p:extLst>
      <p:ext uri="{BB962C8B-B14F-4D97-AF65-F5344CB8AC3E}">
        <p14:creationId xmlns:p14="http://schemas.microsoft.com/office/powerpoint/2010/main" val="54070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课堂讨论 </a:t>
            </a:r>
            <a:r>
              <a:rPr lang="en-US" altLang="zh-CN" b="0" dirty="0"/>
              <a:t>01</a:t>
            </a:r>
            <a:endParaRPr lang="zh-CN" altLang="en-US" dirty="0"/>
          </a:p>
        </p:txBody>
      </p:sp>
      <p:sp>
        <p:nvSpPr>
          <p:cNvPr id="3" name="内容占位符 2"/>
          <p:cNvSpPr>
            <a:spLocks noGrp="1"/>
          </p:cNvSpPr>
          <p:nvPr>
            <p:ph idx="1"/>
          </p:nvPr>
        </p:nvSpPr>
        <p:spPr/>
        <p:txBody>
          <a:bodyPr/>
          <a:lstStyle/>
          <a:p>
            <a:r>
              <a:rPr lang="zh-CN" altLang="en-US" dirty="0"/>
              <a:t>你心目中的</a:t>
            </a:r>
            <a:r>
              <a:rPr lang="en-US" altLang="zh-CN" dirty="0"/>
              <a:t>AI</a:t>
            </a:r>
            <a:r>
              <a:rPr lang="zh-CN" altLang="en-US" dirty="0"/>
              <a:t>是什么？</a:t>
            </a: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13</a:t>
            </a:fld>
            <a:endParaRPr lang="en-US" altLang="zh-CN"/>
          </a:p>
        </p:txBody>
      </p:sp>
      <p:pic>
        <p:nvPicPr>
          <p:cNvPr id="5" name="图片 4"/>
          <p:cNvPicPr>
            <a:picLocks noChangeAspect="1"/>
          </p:cNvPicPr>
          <p:nvPr/>
        </p:nvPicPr>
        <p:blipFill>
          <a:blip r:embed="rId2"/>
          <a:stretch>
            <a:fillRect/>
          </a:stretch>
        </p:blipFill>
        <p:spPr>
          <a:xfrm>
            <a:off x="0" y="1574324"/>
            <a:ext cx="9144000" cy="3330311"/>
          </a:xfrm>
          <a:prstGeom prst="rect">
            <a:avLst/>
          </a:prstGeom>
        </p:spPr>
      </p:pic>
    </p:spTree>
    <p:extLst>
      <p:ext uri="{BB962C8B-B14F-4D97-AF65-F5344CB8AC3E}">
        <p14:creationId xmlns:p14="http://schemas.microsoft.com/office/powerpoint/2010/main" val="280613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内容占位符 2"/>
          <p:cNvSpPr>
            <a:spLocks noGrp="1"/>
          </p:cNvSpPr>
          <p:nvPr>
            <p:ph idx="1"/>
          </p:nvPr>
        </p:nvSpPr>
        <p:spPr/>
        <p:txBody>
          <a:bodyPr/>
          <a:lstStyle/>
          <a:p>
            <a:r>
              <a:rPr lang="en-US" altLang="zh-CN" dirty="0"/>
              <a:t>\</a:t>
            </a:r>
            <a:r>
              <a:rPr lang="en-US" altLang="zh-CN" dirty="0" err="1"/>
              <a:t>bibitem</a:t>
            </a:r>
            <a:r>
              <a:rPr lang="en-US" altLang="zh-CN" dirty="0"/>
              <a:t>{Dartmouth1955} J. McCarthy, M. L. Minsky, N. Rochester, and C. E. Shannon, "A Proposal for the Dartmouth Summer Research Project on Artificial Intelligence," 1955. </a:t>
            </a:r>
            <a:endParaRPr lang="en-US" altLang="zh-CN" dirty="0" smtClean="0"/>
          </a:p>
          <a:p>
            <a:r>
              <a:rPr lang="en-US" altLang="zh-CN" dirty="0" smtClean="0"/>
              <a:t>▪\</a:t>
            </a:r>
            <a:r>
              <a:rPr lang="en-US" altLang="zh-CN" dirty="0" err="1"/>
              <a:t>bibitem</a:t>
            </a:r>
            <a:r>
              <a:rPr lang="en-US" altLang="zh-CN" dirty="0"/>
              <a:t>{McCarthy2007basic} J. McCarthy, "Basic questions," 2007, \</a:t>
            </a:r>
            <a:r>
              <a:rPr lang="en-US" altLang="zh-CN" dirty="0" err="1"/>
              <a:t>url</a:t>
            </a:r>
            <a:r>
              <a:rPr lang="en-US" altLang="zh-CN" dirty="0"/>
              <a:t>{https://www-formal.stanford.edu/jmc/whatisai.pdf}</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14</a:t>
            </a:fld>
            <a:endParaRPr lang="en-US" altLang="zh-CN"/>
          </a:p>
        </p:txBody>
      </p:sp>
      <p:pic>
        <p:nvPicPr>
          <p:cNvPr id="5" name="图片 4"/>
          <p:cNvPicPr>
            <a:picLocks noChangeAspect="1"/>
          </p:cNvPicPr>
          <p:nvPr/>
        </p:nvPicPr>
        <p:blipFill>
          <a:blip r:embed="rId2"/>
          <a:stretch>
            <a:fillRect/>
          </a:stretch>
        </p:blipFill>
        <p:spPr>
          <a:xfrm>
            <a:off x="373076" y="2466416"/>
            <a:ext cx="7878470" cy="2739847"/>
          </a:xfrm>
          <a:prstGeom prst="rect">
            <a:avLst/>
          </a:prstGeom>
        </p:spPr>
      </p:pic>
    </p:spTree>
    <p:extLst>
      <p:ext uri="{BB962C8B-B14F-4D97-AF65-F5344CB8AC3E}">
        <p14:creationId xmlns:p14="http://schemas.microsoft.com/office/powerpoint/2010/main" val="42268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人工智能的历史</a:t>
            </a:r>
            <a:br>
              <a:rPr lang="zh-CN" altLang="en-US" b="0" dirty="0"/>
            </a:br>
            <a:endParaRPr lang="zh-CN" altLang="en-US" dirty="0"/>
          </a:p>
        </p:txBody>
      </p:sp>
      <p:pic>
        <p:nvPicPr>
          <p:cNvPr id="5" name="内容占位符 4"/>
          <p:cNvPicPr>
            <a:picLocks noGrp="1" noChangeAspect="1"/>
          </p:cNvPicPr>
          <p:nvPr>
            <p:ph idx="1"/>
          </p:nvPr>
        </p:nvPicPr>
        <p:blipFill>
          <a:blip r:embed="rId2"/>
          <a:stretch>
            <a:fillRect/>
          </a:stretch>
        </p:blipFill>
        <p:spPr>
          <a:xfrm>
            <a:off x="749687" y="842963"/>
            <a:ext cx="7839889" cy="3870325"/>
          </a:xfrm>
          <a:prstGeom prst="rect">
            <a:avLst/>
          </a:prstGeom>
        </p:spPr>
      </p:pic>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15</a:t>
            </a:fld>
            <a:endParaRPr lang="en-US" altLang="zh-CN"/>
          </a:p>
        </p:txBody>
      </p:sp>
    </p:spTree>
    <p:extLst>
      <p:ext uri="{BB962C8B-B14F-4D97-AF65-F5344CB8AC3E}">
        <p14:creationId xmlns:p14="http://schemas.microsoft.com/office/powerpoint/2010/main" val="331362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人工智能史</a:t>
            </a:r>
            <a:br>
              <a:rPr lang="zh-CN" altLang="en-US" dirty="0"/>
            </a:br>
            <a:endParaRPr lang="zh-CN" altLang="en-US" dirty="0"/>
          </a:p>
        </p:txBody>
      </p:sp>
      <p:sp>
        <p:nvSpPr>
          <p:cNvPr id="3" name="内容占位符 2"/>
          <p:cNvSpPr>
            <a:spLocks noGrp="1"/>
          </p:cNvSpPr>
          <p:nvPr>
            <p:ph idx="1"/>
          </p:nvPr>
        </p:nvSpPr>
        <p:spPr/>
        <p:txBody>
          <a:bodyPr/>
          <a:lstStyle/>
          <a:p>
            <a:r>
              <a:rPr lang="zh-CN" altLang="en-US" b="1" dirty="0"/>
              <a:t>关键里程碑</a:t>
            </a:r>
          </a:p>
          <a:p>
            <a:r>
              <a:rPr lang="zh-CN" altLang="en-US" b="1" dirty="0"/>
              <a:t>关键人物</a:t>
            </a:r>
            <a:endParaRPr lang="zh-CN" altLang="en-US" dirty="0"/>
          </a:p>
          <a:p>
            <a:r>
              <a:rPr lang="zh-CN" altLang="en-US" b="1" dirty="0"/>
              <a:t>关键地点</a:t>
            </a:r>
            <a:endParaRPr lang="zh-CN" altLang="en-US" dirty="0"/>
          </a:p>
          <a:p>
            <a:r>
              <a:rPr lang="en-US" altLang="zh-CN" b="1" dirty="0"/>
              <a:t>AI</a:t>
            </a:r>
            <a:r>
              <a:rPr lang="zh-CN" altLang="en-US" b="1" dirty="0"/>
              <a:t>类型</a:t>
            </a:r>
            <a:endParaRPr lang="zh-CN" altLang="en-US" dirty="0"/>
          </a:p>
          <a:p>
            <a:r>
              <a:rPr lang="en-US" altLang="zh-CN" b="1" dirty="0"/>
              <a:t>AI</a:t>
            </a:r>
            <a:r>
              <a:rPr lang="zh-CN" altLang="en-US" b="1" dirty="0"/>
              <a:t>测试</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16</a:t>
            </a:fld>
            <a:endParaRPr lang="en-US" altLang="zh-CN"/>
          </a:p>
        </p:txBody>
      </p:sp>
      <p:pic>
        <p:nvPicPr>
          <p:cNvPr id="5" name="图片 4"/>
          <p:cNvPicPr>
            <a:picLocks noChangeAspect="1"/>
          </p:cNvPicPr>
          <p:nvPr/>
        </p:nvPicPr>
        <p:blipFill>
          <a:blip r:embed="rId2"/>
          <a:stretch>
            <a:fillRect/>
          </a:stretch>
        </p:blipFill>
        <p:spPr>
          <a:xfrm>
            <a:off x="7239000" y="0"/>
            <a:ext cx="1754042" cy="610783"/>
          </a:xfrm>
          <a:prstGeom prst="rect">
            <a:avLst/>
          </a:prstGeom>
        </p:spPr>
      </p:pic>
      <p:pic>
        <p:nvPicPr>
          <p:cNvPr id="6" name="图片 5"/>
          <p:cNvPicPr>
            <a:picLocks noChangeAspect="1"/>
          </p:cNvPicPr>
          <p:nvPr/>
        </p:nvPicPr>
        <p:blipFill>
          <a:blip r:embed="rId3"/>
          <a:stretch>
            <a:fillRect/>
          </a:stretch>
        </p:blipFill>
        <p:spPr>
          <a:xfrm>
            <a:off x="3426524" y="843281"/>
            <a:ext cx="4939691" cy="3819449"/>
          </a:xfrm>
          <a:prstGeom prst="rect">
            <a:avLst/>
          </a:prstGeom>
        </p:spPr>
      </p:pic>
    </p:spTree>
    <p:extLst>
      <p:ext uri="{BB962C8B-B14F-4D97-AF65-F5344CB8AC3E}">
        <p14:creationId xmlns:p14="http://schemas.microsoft.com/office/powerpoint/2010/main" val="9867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视角</a:t>
            </a:r>
          </a:p>
        </p:txBody>
      </p:sp>
      <p:sp>
        <p:nvSpPr>
          <p:cNvPr id="3" name="内容占位符 2"/>
          <p:cNvSpPr>
            <a:spLocks noGrp="1"/>
          </p:cNvSpPr>
          <p:nvPr>
            <p:ph idx="1"/>
          </p:nvPr>
        </p:nvSpPr>
        <p:spPr/>
        <p:txBody>
          <a:bodyPr/>
          <a:lstStyle/>
          <a:p>
            <a:r>
              <a:rPr lang="zh-CN" altLang="en-US" b="1" dirty="0"/>
              <a:t>宇宙</a:t>
            </a:r>
            <a:r>
              <a:rPr lang="zh-CN" altLang="en-US" b="1" dirty="0" smtClean="0"/>
              <a:t>诞生</a:t>
            </a:r>
            <a:r>
              <a:rPr lang="zh-CN" altLang="en-US" dirty="0"/>
              <a:t> </a:t>
            </a:r>
            <a:r>
              <a:rPr lang="en-US" altLang="zh-CN" dirty="0" smtClean="0"/>
              <a:t>138</a:t>
            </a:r>
            <a:r>
              <a:rPr lang="zh-CN" altLang="en-US" dirty="0"/>
              <a:t>亿年前</a:t>
            </a:r>
          </a:p>
          <a:p>
            <a:r>
              <a:rPr lang="zh-CN" altLang="en-US" b="1" dirty="0"/>
              <a:t>地球</a:t>
            </a:r>
            <a:r>
              <a:rPr lang="zh-CN" altLang="en-US" b="1" dirty="0" smtClean="0"/>
              <a:t>形成</a:t>
            </a:r>
            <a:r>
              <a:rPr lang="zh-CN" altLang="en-US" dirty="0"/>
              <a:t> </a:t>
            </a:r>
            <a:r>
              <a:rPr lang="en-US" altLang="zh-CN" dirty="0" smtClean="0"/>
              <a:t>45.4</a:t>
            </a:r>
            <a:r>
              <a:rPr lang="zh-CN" altLang="en-US" dirty="0"/>
              <a:t>亿年前</a:t>
            </a:r>
          </a:p>
          <a:p>
            <a:r>
              <a:rPr lang="zh-CN" altLang="en-US" b="1" dirty="0"/>
              <a:t>现代</a:t>
            </a:r>
            <a:r>
              <a:rPr lang="zh-CN" altLang="en-US" b="1" dirty="0" smtClean="0"/>
              <a:t>人类</a:t>
            </a:r>
            <a:r>
              <a:rPr lang="zh-CN" altLang="en-US" dirty="0"/>
              <a:t> </a:t>
            </a:r>
            <a:r>
              <a:rPr lang="en-US" altLang="zh-CN" dirty="0" smtClean="0"/>
              <a:t>30</a:t>
            </a:r>
            <a:r>
              <a:rPr lang="zh-CN" altLang="en-US" dirty="0"/>
              <a:t>万年前</a:t>
            </a:r>
          </a:p>
          <a:p>
            <a:r>
              <a:rPr lang="zh-CN" altLang="en-US" b="1" dirty="0" smtClean="0"/>
              <a:t>文明</a:t>
            </a:r>
            <a:r>
              <a:rPr lang="zh-CN" altLang="en-US" dirty="0"/>
              <a:t> </a:t>
            </a:r>
            <a:r>
              <a:rPr lang="en-US" altLang="zh-CN" dirty="0" smtClean="0"/>
              <a:t>1.2</a:t>
            </a:r>
            <a:r>
              <a:rPr lang="zh-CN" altLang="en-US" dirty="0"/>
              <a:t>万年前</a:t>
            </a:r>
          </a:p>
          <a:p>
            <a:r>
              <a:rPr lang="zh-CN" altLang="en-US" b="1" dirty="0"/>
              <a:t>文字</a:t>
            </a:r>
            <a:r>
              <a:rPr lang="zh-CN" altLang="en-US" b="1" dirty="0" smtClean="0"/>
              <a:t>记录</a:t>
            </a:r>
            <a:r>
              <a:rPr lang="zh-CN" altLang="en-US" dirty="0"/>
              <a:t> </a:t>
            </a:r>
            <a:r>
              <a:rPr lang="en-US" altLang="zh-CN" dirty="0" smtClean="0"/>
              <a:t>5000</a:t>
            </a:r>
            <a:r>
              <a:rPr lang="zh-CN" altLang="en-US" dirty="0"/>
              <a:t>年前</a:t>
            </a:r>
          </a:p>
          <a:p>
            <a:r>
              <a:rPr lang="zh-CN" altLang="en-US" dirty="0"/>
              <a:t>第一次工业革命 </a:t>
            </a:r>
            <a:r>
              <a:rPr lang="en-US" altLang="zh-CN" dirty="0"/>
              <a:t>1784</a:t>
            </a:r>
          </a:p>
          <a:p>
            <a:r>
              <a:rPr lang="zh-CN" altLang="en-US" dirty="0"/>
              <a:t>第二次工业革命 </a:t>
            </a:r>
            <a:r>
              <a:rPr lang="en-US" altLang="zh-CN" dirty="0"/>
              <a:t>1870</a:t>
            </a:r>
          </a:p>
          <a:p>
            <a:r>
              <a:rPr lang="zh-CN" altLang="en-US" dirty="0"/>
              <a:t>第三次工业革命 </a:t>
            </a:r>
            <a:r>
              <a:rPr lang="en-US" altLang="zh-CN" dirty="0"/>
              <a:t>1969</a:t>
            </a:r>
          </a:p>
          <a:p>
            <a:r>
              <a:rPr lang="zh-CN" altLang="en-US" dirty="0"/>
              <a:t>第四次工业革命 </a:t>
            </a:r>
            <a:r>
              <a:rPr lang="en-US" altLang="zh-CN" dirty="0"/>
              <a:t>21</a:t>
            </a:r>
            <a:r>
              <a:rPr lang="zh-CN" altLang="en-US" dirty="0"/>
              <a:t>世纪</a:t>
            </a: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17</a:t>
            </a:fld>
            <a:endParaRPr lang="en-US" altLang="zh-CN"/>
          </a:p>
        </p:txBody>
      </p:sp>
    </p:spTree>
    <p:extLst>
      <p:ext uri="{BB962C8B-B14F-4D97-AF65-F5344CB8AC3E}">
        <p14:creationId xmlns:p14="http://schemas.microsoft.com/office/powerpoint/2010/main" val="9401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关键里程碑</a:t>
            </a:r>
            <a:r>
              <a:rPr lang="en-US" altLang="zh-CN" b="0" dirty="0"/>
              <a:t>[6]</a:t>
            </a:r>
          </a:p>
        </p:txBody>
      </p:sp>
      <p:sp>
        <p:nvSpPr>
          <p:cNvPr id="3" name="内容占位符 2"/>
          <p:cNvSpPr>
            <a:spLocks noGrp="1"/>
          </p:cNvSpPr>
          <p:nvPr>
            <p:ph idx="1"/>
          </p:nvPr>
        </p:nvSpPr>
        <p:spPr/>
        <p:txBody>
          <a:bodyPr/>
          <a:lstStyle/>
          <a:p>
            <a:r>
              <a:rPr lang="en-US" altLang="zh-CN" dirty="0" smtClean="0"/>
              <a:t>1942</a:t>
            </a:r>
            <a:r>
              <a:rPr lang="en-US" altLang="zh-CN" dirty="0"/>
              <a:t>: </a:t>
            </a:r>
            <a:r>
              <a:rPr lang="zh-CN" altLang="en-US" dirty="0"/>
              <a:t>艾萨克</a:t>
            </a:r>
            <a:r>
              <a:rPr lang="en-US" altLang="zh-CN" dirty="0"/>
              <a:t>·</a:t>
            </a:r>
            <a:r>
              <a:rPr lang="zh-CN" altLang="en-US" dirty="0"/>
              <a:t>阿西莫夫提出机器人三定律</a:t>
            </a:r>
          </a:p>
          <a:p>
            <a:r>
              <a:rPr lang="en-US" altLang="zh-CN" dirty="0" smtClean="0"/>
              <a:t>1950: </a:t>
            </a:r>
            <a:r>
              <a:rPr lang="zh-CN" altLang="en-US" dirty="0" smtClean="0"/>
              <a:t>艾伦</a:t>
            </a:r>
            <a:r>
              <a:rPr lang="en-US" altLang="zh-CN" dirty="0" smtClean="0"/>
              <a:t>·</a:t>
            </a:r>
            <a:r>
              <a:rPr lang="zh-CN" altLang="en-US" dirty="0" smtClean="0"/>
              <a:t>图灵提出模仿游戏</a:t>
            </a:r>
          </a:p>
          <a:p>
            <a:r>
              <a:rPr lang="en-US" altLang="zh-CN" dirty="0" smtClean="0"/>
              <a:t>1956</a:t>
            </a:r>
            <a:r>
              <a:rPr lang="en-US" altLang="zh-CN" dirty="0"/>
              <a:t>: </a:t>
            </a:r>
            <a:r>
              <a:rPr lang="zh-CN" altLang="en-US" dirty="0"/>
              <a:t>达特茅斯学院举办</a:t>
            </a:r>
            <a:r>
              <a:rPr lang="en-US" altLang="zh-CN" dirty="0"/>
              <a:t>AI</a:t>
            </a:r>
            <a:r>
              <a:rPr lang="zh-CN" altLang="en-US" dirty="0"/>
              <a:t>会议</a:t>
            </a:r>
          </a:p>
          <a:p>
            <a:r>
              <a:rPr lang="en-US" altLang="zh-CN" dirty="0"/>
              <a:t>1957: Frank Rosenblatt </a:t>
            </a:r>
            <a:r>
              <a:rPr lang="zh-CN" altLang="en-US" dirty="0"/>
              <a:t>构建 </a:t>
            </a:r>
            <a:r>
              <a:rPr lang="en-US" altLang="zh-CN" dirty="0"/>
              <a:t>Mark I </a:t>
            </a:r>
            <a:r>
              <a:rPr lang="zh-CN" altLang="en-US" dirty="0"/>
              <a:t>感知机</a:t>
            </a:r>
          </a:p>
          <a:p>
            <a:r>
              <a:rPr lang="en-US" altLang="zh-CN" dirty="0"/>
              <a:t>1956-1973: AI</a:t>
            </a:r>
            <a:r>
              <a:rPr lang="zh-CN" altLang="en-US" dirty="0"/>
              <a:t>经历第一次夏季</a:t>
            </a:r>
          </a:p>
          <a:p>
            <a:r>
              <a:rPr lang="en-US" altLang="zh-CN" dirty="0"/>
              <a:t>L.</a:t>
            </a:r>
            <a:r>
              <a:rPr lang="zh-CN" altLang="en-US" dirty="0"/>
              <a:t>机器人</a:t>
            </a:r>
          </a:p>
          <a:p>
            <a:r>
              <a:rPr lang="en-US" altLang="zh-CN" dirty="0"/>
              <a:t>1973-1980: AI</a:t>
            </a:r>
            <a:r>
              <a:rPr lang="zh-CN" altLang="en-US" dirty="0"/>
              <a:t>遭遇第一次冬季</a:t>
            </a:r>
          </a:p>
          <a:p>
            <a:r>
              <a:rPr lang="zh-CN" altLang="en-US" dirty="0"/>
              <a:t>艾萨克</a:t>
            </a:r>
            <a:r>
              <a:rPr lang="en-US" altLang="zh-CN" dirty="0"/>
              <a:t>·</a:t>
            </a:r>
            <a:r>
              <a:rPr lang="zh-CN" altLang="en-US" dirty="0"/>
              <a:t>阿西莫夫</a:t>
            </a:r>
          </a:p>
          <a:p>
            <a:r>
              <a:rPr lang="en-US" altLang="zh-CN" dirty="0"/>
              <a:t>1987: AI</a:t>
            </a:r>
            <a:r>
              <a:rPr lang="zh-CN" altLang="en-US" dirty="0"/>
              <a:t>经历第二次冬季</a:t>
            </a:r>
          </a:p>
          <a:p>
            <a:r>
              <a:rPr lang="en-US" altLang="zh-CN" dirty="0"/>
              <a:t>1997: IBM</a:t>
            </a:r>
            <a:r>
              <a:rPr lang="zh-CN" altLang="en-US" dirty="0"/>
              <a:t>的深蓝击败加里</a:t>
            </a:r>
            <a:r>
              <a:rPr lang="en-US" altLang="zh-CN" dirty="0"/>
              <a:t>·</a:t>
            </a:r>
            <a:r>
              <a:rPr lang="zh-CN" altLang="en-US" dirty="0"/>
              <a:t>卡斯帕罗夫</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18</a:t>
            </a:fld>
            <a:endParaRPr lang="en-US" altLang="zh-CN"/>
          </a:p>
        </p:txBody>
      </p:sp>
      <p:sp>
        <p:nvSpPr>
          <p:cNvPr id="8" name="内容占位符 2"/>
          <p:cNvSpPr txBox="1">
            <a:spLocks/>
          </p:cNvSpPr>
          <p:nvPr/>
        </p:nvSpPr>
        <p:spPr>
          <a:xfrm>
            <a:off x="5140668" y="770255"/>
            <a:ext cx="4003332" cy="3870006"/>
          </a:xfrm>
          <a:prstGeom prst="rect">
            <a:avLst/>
          </a:prstGeom>
        </p:spPr>
        <p:txBody>
          <a:bodyPr vert="horz" lIns="0" tIns="0" rIns="0" bIns="0" rtlCol="0">
            <a:noAutofit/>
          </a:bodyPr>
          <a:lstStyle>
            <a:lvl1pPr marL="228600" indent="-168275" algn="l" defTabSz="228600" rtl="0" eaLnBrk="1" latinLnBrk="0" hangingPunct="1">
              <a:spcBef>
                <a:spcPts val="0"/>
              </a:spcBef>
              <a:spcAft>
                <a:spcPts val="600"/>
              </a:spcAft>
              <a:buClr>
                <a:srgbClr val="FF0000"/>
              </a:buClr>
              <a:buSzPct val="85000"/>
              <a:buFont typeface="Wingdings" panose="05000000000000000000" pitchFamily="2" charset="2"/>
              <a:buChar char="§"/>
              <a:defRPr sz="2000" kern="1200">
                <a:solidFill>
                  <a:schemeClr val="tx1"/>
                </a:solidFill>
                <a:latin typeface="Calibri" panose="020F0502020204030204" pitchFamily="34" charset="0"/>
                <a:ea typeface="+mn-ea"/>
                <a:cs typeface="Calibri" panose="020F0502020204030204" pitchFamily="34" charset="0"/>
              </a:defRPr>
            </a:lvl1pPr>
            <a:lvl2pPr marL="6318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2pPr>
            <a:lvl3pPr marL="974725" indent="-174625" algn="l" defTabSz="228600" rtl="0" eaLnBrk="1" latinLnBrk="0" hangingPunct="1">
              <a:spcBef>
                <a:spcPts val="0"/>
              </a:spcBef>
              <a:spcAft>
                <a:spcPts val="600"/>
              </a:spcAft>
              <a:buClr>
                <a:srgbClr val="FF0000"/>
              </a:buClr>
              <a:buSzPct val="85000"/>
              <a:buFont typeface="Wingdings" panose="05000000000000000000"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14319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1828800" indent="-168275" algn="l" defTabSz="914400" rtl="0" eaLnBrk="1" latinLnBrk="0" hangingPunct="1">
              <a:spcBef>
                <a:spcPts val="0"/>
              </a:spcBef>
              <a:spcAft>
                <a:spcPts val="600"/>
              </a:spcAft>
              <a:buClr>
                <a:srgbClr val="FF0000"/>
              </a:buClr>
              <a:buFont typeface="Arial" panose="020B0604020202020204" pitchFamily="34" charset="0"/>
              <a:buChar char="»"/>
              <a:defRPr sz="1400" kern="1200">
                <a:solidFill>
                  <a:schemeClr val="tx2"/>
                </a:solidFill>
                <a:latin typeface="Calibri" panose="020F050202020403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t>2011: Google Brain </a:t>
            </a:r>
            <a:r>
              <a:rPr lang="zh-CN" altLang="en-US" dirty="0"/>
              <a:t>项目启动</a:t>
            </a:r>
          </a:p>
          <a:p>
            <a:r>
              <a:rPr lang="en-US" altLang="zh-CN" dirty="0"/>
              <a:t>2012: </a:t>
            </a:r>
            <a:r>
              <a:rPr lang="en-US" altLang="zh-CN" dirty="0" err="1"/>
              <a:t>AlexNet</a:t>
            </a:r>
            <a:r>
              <a:rPr lang="en-US" altLang="zh-CN" dirty="0"/>
              <a:t> </a:t>
            </a:r>
            <a:r>
              <a:rPr lang="zh-CN" altLang="en-US" dirty="0"/>
              <a:t>赢得 </a:t>
            </a:r>
            <a:r>
              <a:rPr lang="en-US" altLang="zh-CN" dirty="0"/>
              <a:t>ImageNet </a:t>
            </a:r>
            <a:r>
              <a:rPr lang="zh-CN" altLang="en-US" dirty="0"/>
              <a:t>挑战赛</a:t>
            </a:r>
          </a:p>
          <a:p>
            <a:r>
              <a:rPr lang="en-US" altLang="zh-CN" dirty="0"/>
              <a:t>2016: </a:t>
            </a:r>
            <a:r>
              <a:rPr lang="en-US" altLang="zh-CN" dirty="0" err="1"/>
              <a:t>AlphaGo</a:t>
            </a:r>
            <a:r>
              <a:rPr lang="en-US" altLang="zh-CN" dirty="0"/>
              <a:t> </a:t>
            </a:r>
            <a:r>
              <a:rPr lang="zh-CN" altLang="en-US" dirty="0"/>
              <a:t>击败人类围棋冠军</a:t>
            </a:r>
          </a:p>
          <a:p>
            <a:r>
              <a:rPr lang="en-US" altLang="zh-CN" dirty="0"/>
              <a:t>2017: Facebook AI </a:t>
            </a:r>
            <a:r>
              <a:rPr lang="zh-CN" altLang="en-US" dirty="0"/>
              <a:t>创建自己的语言</a:t>
            </a:r>
          </a:p>
          <a:p>
            <a:r>
              <a:rPr lang="en-US" altLang="zh-CN" dirty="0"/>
              <a:t>2018: AI</a:t>
            </a:r>
            <a:r>
              <a:rPr lang="zh-CN" altLang="en-US" dirty="0"/>
              <a:t>在斯坦福阅读测试中击败人类</a:t>
            </a:r>
          </a:p>
          <a:p>
            <a:r>
              <a:rPr lang="en-US" altLang="zh-CN" dirty="0"/>
              <a:t>2020: AI</a:t>
            </a:r>
            <a:r>
              <a:rPr lang="zh-CN" altLang="en-US" dirty="0"/>
              <a:t>的未来是什么</a:t>
            </a:r>
          </a:p>
          <a:p>
            <a:r>
              <a:rPr lang="en-US" altLang="zh-CN" dirty="0"/>
              <a:t>2022: </a:t>
            </a:r>
            <a:r>
              <a:rPr lang="en-US" altLang="zh-CN" dirty="0" err="1"/>
              <a:t>ChatGPT</a:t>
            </a:r>
            <a:r>
              <a:rPr lang="zh-CN" altLang="en-US" dirty="0"/>
              <a:t>（聊天生成预训练变换器）</a:t>
            </a:r>
          </a:p>
        </p:txBody>
      </p:sp>
    </p:spTree>
    <p:extLst>
      <p:ext uri="{BB962C8B-B14F-4D97-AF65-F5344CB8AC3E}">
        <p14:creationId xmlns:p14="http://schemas.microsoft.com/office/powerpoint/2010/main" val="424702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关键驱动力与推动力</a:t>
            </a:r>
          </a:p>
        </p:txBody>
      </p:sp>
      <p:sp>
        <p:nvSpPr>
          <p:cNvPr id="3" name="内容占位符 2"/>
          <p:cNvSpPr>
            <a:spLocks noGrp="1"/>
          </p:cNvSpPr>
          <p:nvPr>
            <p:ph idx="1"/>
          </p:nvPr>
        </p:nvSpPr>
        <p:spPr/>
        <p:txBody>
          <a:bodyPr/>
          <a:lstStyle/>
          <a:p>
            <a:r>
              <a:rPr lang="zh-CN" altLang="en-US" b="1" dirty="0"/>
              <a:t>什么是驱动力和推动力？</a:t>
            </a:r>
          </a:p>
          <a:p>
            <a:r>
              <a:rPr lang="zh-CN" altLang="en-US" dirty="0"/>
              <a:t>驱动力</a:t>
            </a:r>
          </a:p>
          <a:p>
            <a:r>
              <a:rPr lang="zh-CN" altLang="en-US" dirty="0"/>
              <a:t>驱动某事的人或事物，承担项目可交付成果的责任和问责。</a:t>
            </a:r>
          </a:p>
          <a:p>
            <a:r>
              <a:rPr lang="zh-CN" altLang="en-US" dirty="0"/>
              <a:t>推动力</a:t>
            </a:r>
          </a:p>
          <a:p>
            <a:r>
              <a:rPr lang="zh-CN" altLang="en-US" dirty="0"/>
              <a:t>帮助某事发生的人或事物。</a:t>
            </a: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19</a:t>
            </a:fld>
            <a:endParaRPr lang="en-US" altLang="zh-CN"/>
          </a:p>
        </p:txBody>
      </p:sp>
    </p:spTree>
    <p:extLst>
      <p:ext uri="{BB962C8B-B14F-4D97-AF65-F5344CB8AC3E}">
        <p14:creationId xmlns:p14="http://schemas.microsoft.com/office/powerpoint/2010/main" val="392806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dirty="0" smtClean="0">
                <a:latin typeface="+mn-lt"/>
                <a:ea typeface="+mn-ea"/>
                <a:cs typeface="+mn-ea"/>
                <a:sym typeface="+mn-lt"/>
              </a:rPr>
              <a:t>课程目录</a:t>
            </a:r>
            <a:endParaRPr lang="en-GB" dirty="0">
              <a:latin typeface="+mn-lt"/>
              <a:ea typeface="+mn-ea"/>
              <a:cs typeface="+mn-ea"/>
              <a:sym typeface="+mn-lt"/>
            </a:endParaRPr>
          </a:p>
        </p:txBody>
      </p:sp>
      <p:sp>
        <p:nvSpPr>
          <p:cNvPr id="9" name="矩形 8"/>
          <p:cNvSpPr/>
          <p:nvPr/>
        </p:nvSpPr>
        <p:spPr>
          <a:xfrm>
            <a:off x="918058" y="1125470"/>
            <a:ext cx="4572000" cy="1754326"/>
          </a:xfrm>
          <a:prstGeom prst="rect">
            <a:avLst/>
          </a:prstGeom>
        </p:spPr>
        <p:txBody>
          <a:bodyPr>
            <a:spAutoFit/>
          </a:bodyPr>
          <a:lstStyle/>
          <a:p>
            <a:pPr>
              <a:buFont typeface="+mj-lt"/>
              <a:buAutoNum type="arabicPeriod"/>
            </a:pPr>
            <a:r>
              <a:rPr lang="zh-CN" altLang="en-US" b="1" dirty="0">
                <a:solidFill>
                  <a:srgbClr val="0F1115"/>
                </a:solidFill>
                <a:latin typeface="quote-cjk-patch"/>
              </a:rPr>
              <a:t>导论</a:t>
            </a:r>
          </a:p>
          <a:p>
            <a:pPr>
              <a:buFont typeface="+mj-lt"/>
              <a:buAutoNum type="arabicPeriod"/>
            </a:pPr>
            <a:r>
              <a:rPr lang="zh-CN" altLang="en-US" dirty="0">
                <a:solidFill>
                  <a:srgbClr val="0F1115"/>
                </a:solidFill>
                <a:latin typeface="quote-cjk-patch"/>
              </a:rPr>
              <a:t>进化计算</a:t>
            </a:r>
          </a:p>
          <a:p>
            <a:pPr>
              <a:buFont typeface="+mj-lt"/>
              <a:buAutoNum type="arabicPeriod"/>
            </a:pPr>
            <a:r>
              <a:rPr lang="zh-CN" altLang="en-US" dirty="0">
                <a:solidFill>
                  <a:srgbClr val="0F1115"/>
                </a:solidFill>
                <a:latin typeface="quote-cjk-patch"/>
              </a:rPr>
              <a:t>人工神经网络</a:t>
            </a:r>
          </a:p>
          <a:p>
            <a:pPr>
              <a:buFont typeface="+mj-lt"/>
              <a:buAutoNum type="arabicPeriod"/>
            </a:pPr>
            <a:r>
              <a:rPr lang="zh-CN" altLang="en-US" dirty="0">
                <a:solidFill>
                  <a:srgbClr val="0F1115"/>
                </a:solidFill>
                <a:latin typeface="quote-cjk-patch"/>
              </a:rPr>
              <a:t>模糊逻辑与模糊系统</a:t>
            </a:r>
          </a:p>
          <a:p>
            <a:pPr>
              <a:buFont typeface="+mj-lt"/>
              <a:buAutoNum type="arabicPeriod"/>
            </a:pPr>
            <a:r>
              <a:rPr lang="zh-CN" altLang="en-US" dirty="0">
                <a:solidFill>
                  <a:srgbClr val="0F1115"/>
                </a:solidFill>
                <a:latin typeface="quote-cjk-patch"/>
              </a:rPr>
              <a:t>更多</a:t>
            </a:r>
            <a:r>
              <a:rPr lang="en-US" altLang="zh-CN" dirty="0">
                <a:solidFill>
                  <a:srgbClr val="0F1115"/>
                </a:solidFill>
                <a:latin typeface="quote-cjk-patch"/>
              </a:rPr>
              <a:t>AI</a:t>
            </a:r>
            <a:r>
              <a:rPr lang="zh-CN" altLang="en-US" dirty="0">
                <a:solidFill>
                  <a:srgbClr val="0F1115"/>
                </a:solidFill>
                <a:latin typeface="quote-cjk-patch"/>
              </a:rPr>
              <a:t>子集</a:t>
            </a:r>
          </a:p>
          <a:p>
            <a:pPr>
              <a:buFont typeface="+mj-lt"/>
              <a:buAutoNum type="arabicPeriod"/>
            </a:pPr>
            <a:r>
              <a:rPr lang="en-US" altLang="zh-CN" dirty="0">
                <a:solidFill>
                  <a:srgbClr val="0F1115"/>
                </a:solidFill>
                <a:latin typeface="quote-cjk-patch"/>
              </a:rPr>
              <a:t>AI</a:t>
            </a:r>
            <a:r>
              <a:rPr lang="zh-CN" altLang="en-US" dirty="0">
                <a:solidFill>
                  <a:srgbClr val="0F1115"/>
                </a:solidFill>
                <a:latin typeface="quote-cjk-patch"/>
              </a:rPr>
              <a:t>与工业</a:t>
            </a:r>
            <a:r>
              <a:rPr lang="en-US" altLang="zh-CN" dirty="0" smtClean="0">
                <a:solidFill>
                  <a:srgbClr val="0F1115"/>
                </a:solidFill>
                <a:latin typeface="quote-cjk-patch"/>
              </a:rPr>
              <a:t>4.0</a:t>
            </a:r>
            <a:endParaRPr lang="en-US" altLang="zh-CN" dirty="0">
              <a:solidFill>
                <a:srgbClr val="0F1115"/>
              </a:solidFill>
              <a:latin typeface="quote-cjk-patch"/>
            </a:endParaRPr>
          </a:p>
        </p:txBody>
      </p:sp>
      <p:pic>
        <p:nvPicPr>
          <p:cNvPr id="10" name="图片 9"/>
          <p:cNvPicPr>
            <a:picLocks noChangeAspect="1"/>
          </p:cNvPicPr>
          <p:nvPr/>
        </p:nvPicPr>
        <p:blipFill>
          <a:blip r:embed="rId2"/>
          <a:stretch>
            <a:fillRect/>
          </a:stretch>
        </p:blipFill>
        <p:spPr>
          <a:xfrm>
            <a:off x="5861550" y="1053389"/>
            <a:ext cx="2740854" cy="31825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人工智能史</a:t>
            </a:r>
            <a:br>
              <a:rPr lang="zh-CN" altLang="en-US" dirty="0"/>
            </a:br>
            <a:endParaRPr lang="zh-CN" altLang="en-US" dirty="0"/>
          </a:p>
        </p:txBody>
      </p:sp>
      <p:sp>
        <p:nvSpPr>
          <p:cNvPr id="3" name="内容占位符 2"/>
          <p:cNvSpPr>
            <a:spLocks noGrp="1"/>
          </p:cNvSpPr>
          <p:nvPr>
            <p:ph idx="1"/>
          </p:nvPr>
        </p:nvSpPr>
        <p:spPr/>
        <p:txBody>
          <a:bodyPr/>
          <a:lstStyle/>
          <a:p>
            <a:r>
              <a:rPr lang="zh-CN" altLang="en-US" b="1" dirty="0"/>
              <a:t>关键里程碑</a:t>
            </a:r>
          </a:p>
          <a:p>
            <a:r>
              <a:rPr lang="zh-CN" altLang="en-US" b="1" dirty="0"/>
              <a:t>关键人物</a:t>
            </a:r>
            <a:endParaRPr lang="zh-CN" altLang="en-US" dirty="0"/>
          </a:p>
          <a:p>
            <a:r>
              <a:rPr lang="zh-CN" altLang="en-US" b="1" dirty="0"/>
              <a:t>关键地点</a:t>
            </a:r>
            <a:endParaRPr lang="zh-CN" altLang="en-US" dirty="0"/>
          </a:p>
          <a:p>
            <a:r>
              <a:rPr lang="en-US" altLang="zh-CN" b="1" dirty="0"/>
              <a:t>AI</a:t>
            </a:r>
            <a:r>
              <a:rPr lang="zh-CN" altLang="en-US" b="1" dirty="0"/>
              <a:t>类型</a:t>
            </a:r>
            <a:endParaRPr lang="zh-CN" altLang="en-US" dirty="0"/>
          </a:p>
          <a:p>
            <a:r>
              <a:rPr lang="en-US" altLang="zh-CN" b="1" dirty="0"/>
              <a:t>AI</a:t>
            </a:r>
            <a:r>
              <a:rPr lang="zh-CN" altLang="en-US" b="1" dirty="0"/>
              <a:t>测试</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20</a:t>
            </a:fld>
            <a:endParaRPr lang="en-US" altLang="zh-CN"/>
          </a:p>
        </p:txBody>
      </p:sp>
      <p:pic>
        <p:nvPicPr>
          <p:cNvPr id="5" name="图片 4"/>
          <p:cNvPicPr>
            <a:picLocks noChangeAspect="1"/>
          </p:cNvPicPr>
          <p:nvPr/>
        </p:nvPicPr>
        <p:blipFill>
          <a:blip r:embed="rId2"/>
          <a:stretch>
            <a:fillRect/>
          </a:stretch>
        </p:blipFill>
        <p:spPr>
          <a:xfrm>
            <a:off x="75449" y="-14287"/>
            <a:ext cx="8958498" cy="5143500"/>
          </a:xfrm>
          <a:prstGeom prst="rect">
            <a:avLst/>
          </a:prstGeom>
        </p:spPr>
      </p:pic>
      <p:sp>
        <p:nvSpPr>
          <p:cNvPr id="6" name="矩形 5"/>
          <p:cNvSpPr/>
          <p:nvPr/>
        </p:nvSpPr>
        <p:spPr>
          <a:xfrm>
            <a:off x="1022226" y="1830824"/>
            <a:ext cx="1713354" cy="369332"/>
          </a:xfrm>
          <a:prstGeom prst="rect">
            <a:avLst/>
          </a:prstGeom>
          <a:solidFill>
            <a:schemeClr val="bg1"/>
          </a:solidFill>
        </p:spPr>
        <p:txBody>
          <a:bodyPr wrap="square">
            <a:spAutoFit/>
          </a:bodyPr>
          <a:lstStyle/>
          <a:p>
            <a:r>
              <a:rPr lang="zh-CN" altLang="en-US" b="1" dirty="0">
                <a:solidFill>
                  <a:srgbClr val="0F1115"/>
                </a:solidFill>
                <a:latin typeface="quote-cjk-patch"/>
              </a:rPr>
              <a:t>关键驱动力</a:t>
            </a:r>
            <a:endParaRPr lang="zh-CN" altLang="en-US" b="1" dirty="0">
              <a:solidFill>
                <a:srgbClr val="0F1115"/>
              </a:solidFill>
              <a:effectLst/>
              <a:latin typeface="quote-cjk-patch"/>
            </a:endParaRPr>
          </a:p>
        </p:txBody>
      </p:sp>
      <p:sp>
        <p:nvSpPr>
          <p:cNvPr id="7" name="矩形 6"/>
          <p:cNvSpPr/>
          <p:nvPr/>
        </p:nvSpPr>
        <p:spPr>
          <a:xfrm>
            <a:off x="1022226" y="2866626"/>
            <a:ext cx="1972434" cy="369332"/>
          </a:xfrm>
          <a:prstGeom prst="rect">
            <a:avLst/>
          </a:prstGeom>
          <a:solidFill>
            <a:schemeClr val="bg1"/>
          </a:solidFill>
        </p:spPr>
        <p:txBody>
          <a:bodyPr wrap="square">
            <a:spAutoFit/>
          </a:bodyPr>
          <a:lstStyle/>
          <a:p>
            <a:r>
              <a:rPr lang="zh-CN" altLang="en-US" b="1" dirty="0">
                <a:solidFill>
                  <a:srgbClr val="0F1115"/>
                </a:solidFill>
                <a:latin typeface="quote-cjk-patch"/>
              </a:rPr>
              <a:t>关键推动力</a:t>
            </a:r>
            <a:endParaRPr lang="zh-CN" altLang="en-US" b="1" dirty="0">
              <a:solidFill>
                <a:srgbClr val="0F1115"/>
              </a:solidFill>
              <a:effectLst/>
              <a:latin typeface="quote-cjk-patch"/>
            </a:endParaRPr>
          </a:p>
        </p:txBody>
      </p:sp>
    </p:spTree>
    <p:extLst>
      <p:ext uri="{BB962C8B-B14F-4D97-AF65-F5344CB8AC3E}">
        <p14:creationId xmlns:p14="http://schemas.microsoft.com/office/powerpoint/2010/main" val="139294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关键驱动力</a:t>
            </a:r>
          </a:p>
        </p:txBody>
      </p:sp>
      <p:sp>
        <p:nvSpPr>
          <p:cNvPr id="3" name="内容占位符 2"/>
          <p:cNvSpPr>
            <a:spLocks noGrp="1"/>
          </p:cNvSpPr>
          <p:nvPr>
            <p:ph idx="1"/>
          </p:nvPr>
        </p:nvSpPr>
        <p:spPr/>
        <p:txBody>
          <a:bodyPr/>
          <a:lstStyle/>
          <a:p>
            <a:r>
              <a:rPr lang="en-US" altLang="zh-CN" dirty="0"/>
              <a:t>AI</a:t>
            </a:r>
            <a:r>
              <a:rPr lang="zh-CN" altLang="en-US" dirty="0"/>
              <a:t>：算法</a:t>
            </a:r>
          </a:p>
          <a:p>
            <a:r>
              <a:rPr lang="zh-CN" altLang="en-US" dirty="0"/>
              <a:t>来自工业应用的大数据</a:t>
            </a:r>
          </a:p>
          <a:p>
            <a:r>
              <a:rPr lang="zh-CN" altLang="en-US" dirty="0"/>
              <a:t>高性能计算 </a:t>
            </a:r>
            <a:r>
              <a:rPr lang="en-US" altLang="zh-CN" dirty="0"/>
              <a:t>(HPC)</a:t>
            </a:r>
          </a:p>
          <a:p>
            <a:r>
              <a:rPr lang="zh-CN" altLang="en-US" dirty="0"/>
              <a:t>其他强调的驱动力（驱动因素）</a:t>
            </a:r>
            <a:r>
              <a:rPr lang="en-US" altLang="zh-CN" dirty="0"/>
              <a:t>[37]</a:t>
            </a:r>
            <a:r>
              <a:rPr lang="zh-CN" altLang="en-US" dirty="0"/>
              <a:t>：</a:t>
            </a:r>
          </a:p>
          <a:p>
            <a:r>
              <a:rPr lang="zh-CN" altLang="en-US" dirty="0"/>
              <a:t>资本（资金和投资）</a:t>
            </a:r>
          </a:p>
          <a:p>
            <a:r>
              <a:rPr lang="zh-CN" altLang="en-US" dirty="0"/>
              <a:t>人才（研究人员）</a:t>
            </a:r>
          </a:p>
          <a:p>
            <a:r>
              <a:rPr lang="zh-CN" altLang="en-US" dirty="0"/>
              <a:t>应用（工业应用）</a:t>
            </a:r>
          </a:p>
          <a:p>
            <a:r>
              <a:rPr lang="zh-CN" altLang="en-US" dirty="0"/>
              <a:t>责任（伦理）</a:t>
            </a: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21</a:t>
            </a:fld>
            <a:endParaRPr lang="en-US" altLang="zh-CN"/>
          </a:p>
        </p:txBody>
      </p:sp>
    </p:spTree>
    <p:extLst>
      <p:ext uri="{BB962C8B-B14F-4D97-AF65-F5344CB8AC3E}">
        <p14:creationId xmlns:p14="http://schemas.microsoft.com/office/powerpoint/2010/main" val="309092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关键推动力</a:t>
            </a:r>
          </a:p>
        </p:txBody>
      </p:sp>
      <p:sp>
        <p:nvSpPr>
          <p:cNvPr id="3" name="内容占位符 2"/>
          <p:cNvSpPr>
            <a:spLocks noGrp="1"/>
          </p:cNvSpPr>
          <p:nvPr>
            <p:ph idx="1"/>
          </p:nvPr>
        </p:nvSpPr>
        <p:spPr/>
        <p:txBody>
          <a:bodyPr/>
          <a:lstStyle/>
          <a:p>
            <a:r>
              <a:rPr lang="zh-CN" altLang="en-US" dirty="0"/>
              <a:t>这些是欧洲</a:t>
            </a:r>
            <a:r>
              <a:rPr lang="en-US" altLang="zh-CN" dirty="0"/>
              <a:t>AI</a:t>
            </a:r>
            <a:r>
              <a:rPr lang="zh-CN" altLang="en-US" dirty="0"/>
              <a:t>联盟建议的欧洲可信人工智能的</a:t>
            </a:r>
            <a:r>
              <a:rPr lang="en-US" altLang="zh-CN" dirty="0"/>
              <a:t>8</a:t>
            </a:r>
            <a:r>
              <a:rPr lang="zh-CN" altLang="en-US" dirty="0"/>
              <a:t>个推动力。</a:t>
            </a:r>
            <a:r>
              <a:rPr lang="en-US" altLang="zh-CN" dirty="0"/>
              <a:t>[38]</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22</a:t>
            </a:fld>
            <a:endParaRPr lang="en-US" altLang="zh-CN"/>
          </a:p>
        </p:txBody>
      </p:sp>
      <p:pic>
        <p:nvPicPr>
          <p:cNvPr id="5" name="图片 4"/>
          <p:cNvPicPr>
            <a:picLocks noChangeAspect="1"/>
          </p:cNvPicPr>
          <p:nvPr/>
        </p:nvPicPr>
        <p:blipFill>
          <a:blip r:embed="rId2"/>
          <a:stretch>
            <a:fillRect/>
          </a:stretch>
        </p:blipFill>
        <p:spPr>
          <a:xfrm>
            <a:off x="2769049" y="1386839"/>
            <a:ext cx="3494591" cy="3593249"/>
          </a:xfrm>
          <a:prstGeom prst="rect">
            <a:avLst/>
          </a:prstGeom>
        </p:spPr>
      </p:pic>
    </p:spTree>
    <p:extLst>
      <p:ext uri="{BB962C8B-B14F-4D97-AF65-F5344CB8AC3E}">
        <p14:creationId xmlns:p14="http://schemas.microsoft.com/office/powerpoint/2010/main" val="144290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人工智能的三个分支</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23</a:t>
            </a:fld>
            <a:endParaRPr lang="en-US" altLang="zh-CN"/>
          </a:p>
        </p:txBody>
      </p:sp>
      <p:sp>
        <p:nvSpPr>
          <p:cNvPr id="6" name="矩形 5"/>
          <p:cNvSpPr/>
          <p:nvPr/>
        </p:nvSpPr>
        <p:spPr>
          <a:xfrm>
            <a:off x="1031443" y="1417588"/>
            <a:ext cx="7220103" cy="2031325"/>
          </a:xfrm>
          <a:prstGeom prst="rect">
            <a:avLst/>
          </a:prstGeom>
        </p:spPr>
        <p:txBody>
          <a:bodyPr wrap="square">
            <a:spAutoFit/>
          </a:bodyPr>
          <a:lstStyle/>
          <a:p>
            <a:r>
              <a:rPr lang="en-US" altLang="zh-CN" dirty="0">
                <a:solidFill>
                  <a:srgbClr val="0F1115"/>
                </a:solidFill>
                <a:latin typeface="quote-cjk-patch"/>
              </a:rPr>
              <a:t>AI = </a:t>
            </a:r>
            <a:r>
              <a:rPr lang="zh-CN" altLang="en-US" dirty="0">
                <a:solidFill>
                  <a:srgbClr val="0F1115"/>
                </a:solidFill>
                <a:latin typeface="quote-cjk-patch"/>
              </a:rPr>
              <a:t>计算智能 </a:t>
            </a:r>
            <a:r>
              <a:rPr lang="en-US" altLang="zh-CN" dirty="0">
                <a:solidFill>
                  <a:srgbClr val="0F1115"/>
                </a:solidFill>
                <a:latin typeface="quote-cjk-patch"/>
              </a:rPr>
              <a:t>(CI)</a:t>
            </a:r>
          </a:p>
          <a:p>
            <a:pPr>
              <a:buFont typeface="+mj-lt"/>
              <a:buAutoNum type="arabicPeriod"/>
            </a:pPr>
            <a:r>
              <a:rPr lang="zh-CN" altLang="en-US" dirty="0">
                <a:solidFill>
                  <a:srgbClr val="0F1115"/>
                </a:solidFill>
                <a:latin typeface="quote-cjk-patch"/>
              </a:rPr>
              <a:t>进化计算：向自然学习</a:t>
            </a:r>
          </a:p>
          <a:p>
            <a:r>
              <a:rPr lang="zh-CN" altLang="en-US" dirty="0">
                <a:solidFill>
                  <a:srgbClr val="0F1115"/>
                </a:solidFill>
                <a:latin typeface="quote-cjk-patch"/>
              </a:rPr>
              <a:t>种群，世代，算子，适应度等</a:t>
            </a:r>
          </a:p>
          <a:p>
            <a:pPr>
              <a:buFont typeface="+mj-lt"/>
              <a:buAutoNum type="arabicPeriod" startAt="2"/>
            </a:pPr>
            <a:r>
              <a:rPr lang="zh-CN" altLang="en-US" dirty="0">
                <a:solidFill>
                  <a:srgbClr val="0F1115"/>
                </a:solidFill>
                <a:latin typeface="quote-cjk-patch"/>
              </a:rPr>
              <a:t>人工神经网络：将大脑作为白盒学习</a:t>
            </a:r>
          </a:p>
          <a:p>
            <a:r>
              <a:rPr lang="zh-CN" altLang="en-US" dirty="0">
                <a:solidFill>
                  <a:srgbClr val="0F1115"/>
                </a:solidFill>
                <a:latin typeface="quote-cjk-patch"/>
              </a:rPr>
              <a:t>（神经元，层，权重，求和，激活函数等。）</a:t>
            </a:r>
          </a:p>
          <a:p>
            <a:pPr>
              <a:buFont typeface="+mj-lt"/>
              <a:buAutoNum type="arabicPeriod" startAt="3"/>
            </a:pPr>
            <a:r>
              <a:rPr lang="zh-CN" altLang="en-US" dirty="0">
                <a:solidFill>
                  <a:srgbClr val="0F1115"/>
                </a:solidFill>
                <a:latin typeface="quote-cjk-patch"/>
              </a:rPr>
              <a:t>模糊逻辑系统：将大脑作为黑盒学习</a:t>
            </a:r>
          </a:p>
          <a:p>
            <a:r>
              <a:rPr lang="zh-CN" altLang="en-US" dirty="0">
                <a:solidFill>
                  <a:srgbClr val="0F1115"/>
                </a:solidFill>
                <a:latin typeface="quote-cjk-patch"/>
              </a:rPr>
              <a:t>（模糊逻辑，自然语言，隶属函数</a:t>
            </a:r>
            <a:r>
              <a:rPr lang="zh-CN" altLang="en-US" dirty="0" smtClean="0">
                <a:solidFill>
                  <a:srgbClr val="0F1115"/>
                </a:solidFill>
                <a:latin typeface="quote-cjk-patch"/>
              </a:rPr>
              <a:t>，模糊</a:t>
            </a:r>
            <a:r>
              <a:rPr lang="zh-CN" altLang="en-US" dirty="0">
                <a:solidFill>
                  <a:srgbClr val="0F1115"/>
                </a:solidFill>
                <a:latin typeface="quote-cjk-patch"/>
              </a:rPr>
              <a:t>化，推理，去模糊化等。）</a:t>
            </a:r>
            <a:endParaRPr lang="zh-CN" altLang="en-US" b="0" i="0" dirty="0">
              <a:solidFill>
                <a:srgbClr val="0F1115"/>
              </a:solidFill>
              <a:effectLst/>
              <a:latin typeface="quote-cjk-patch"/>
            </a:endParaRPr>
          </a:p>
        </p:txBody>
      </p:sp>
    </p:spTree>
    <p:extLst>
      <p:ext uri="{BB962C8B-B14F-4D97-AF65-F5344CB8AC3E}">
        <p14:creationId xmlns:p14="http://schemas.microsoft.com/office/powerpoint/2010/main" val="235060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机器学习</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24</a:t>
            </a:fld>
            <a:endParaRPr lang="en-US" altLang="zh-CN"/>
          </a:p>
        </p:txBody>
      </p:sp>
      <p:sp>
        <p:nvSpPr>
          <p:cNvPr id="6" name="矩形 5"/>
          <p:cNvSpPr/>
          <p:nvPr/>
        </p:nvSpPr>
        <p:spPr>
          <a:xfrm>
            <a:off x="395021" y="1556088"/>
            <a:ext cx="7688275" cy="2031325"/>
          </a:xfrm>
          <a:prstGeom prst="rect">
            <a:avLst/>
          </a:prstGeom>
        </p:spPr>
        <p:txBody>
          <a:bodyPr wrap="square">
            <a:spAutoFit/>
          </a:bodyPr>
          <a:lstStyle/>
          <a:p>
            <a:r>
              <a:rPr lang="zh-CN" altLang="en-US" dirty="0">
                <a:solidFill>
                  <a:srgbClr val="0F1115"/>
                </a:solidFill>
                <a:latin typeface="quote-cjk-patch"/>
              </a:rPr>
              <a:t>机器学习 </a:t>
            </a:r>
            <a:r>
              <a:rPr lang="en-US" altLang="zh-CN" dirty="0">
                <a:solidFill>
                  <a:srgbClr val="0F1115"/>
                </a:solidFill>
                <a:latin typeface="quote-cjk-patch"/>
              </a:rPr>
              <a:t>(ML) </a:t>
            </a:r>
            <a:r>
              <a:rPr lang="zh-CN" altLang="en-US" dirty="0">
                <a:solidFill>
                  <a:srgbClr val="0F1115"/>
                </a:solidFill>
                <a:latin typeface="quote-cjk-patch"/>
              </a:rPr>
              <a:t>是 </a:t>
            </a:r>
            <a:r>
              <a:rPr lang="en-US" altLang="zh-CN" dirty="0">
                <a:solidFill>
                  <a:srgbClr val="0F1115"/>
                </a:solidFill>
                <a:latin typeface="quote-cjk-patch"/>
              </a:rPr>
              <a:t>AI </a:t>
            </a:r>
            <a:r>
              <a:rPr lang="zh-CN" altLang="en-US" dirty="0">
                <a:solidFill>
                  <a:srgbClr val="0F1115"/>
                </a:solidFill>
                <a:latin typeface="quote-cjk-patch"/>
              </a:rPr>
              <a:t>的一个子集，专注于使机器能够从经验（数据）中“学习”一项任务，而无需专门针对该任务进行编程</a:t>
            </a:r>
            <a:r>
              <a:rPr lang="zh-CN" altLang="en-US" dirty="0" smtClean="0">
                <a:solidFill>
                  <a:srgbClr val="0F1115"/>
                </a:solidFill>
                <a:latin typeface="quote-cjk-patch"/>
              </a:rPr>
              <a:t>。</a:t>
            </a:r>
            <a:endParaRPr lang="en-US" altLang="zh-CN" dirty="0" smtClean="0">
              <a:solidFill>
                <a:srgbClr val="0F1115"/>
              </a:solidFill>
              <a:latin typeface="quote-cjk-patch"/>
            </a:endParaRPr>
          </a:p>
          <a:p>
            <a:endParaRPr lang="zh-CN" altLang="en-US" dirty="0">
              <a:solidFill>
                <a:srgbClr val="0F1115"/>
              </a:solidFill>
              <a:latin typeface="quote-cjk-patch"/>
            </a:endParaRPr>
          </a:p>
          <a:p>
            <a:r>
              <a:rPr lang="zh-CN" altLang="en-US" dirty="0">
                <a:solidFill>
                  <a:srgbClr val="0F1115"/>
                </a:solidFill>
                <a:latin typeface="quote-cjk-patch"/>
              </a:rPr>
              <a:t>这个过程始于向它们提供高质量的数据，并通过</a:t>
            </a:r>
            <a:r>
              <a:rPr lang="zh-CN" altLang="en-US" dirty="0" smtClean="0">
                <a:solidFill>
                  <a:srgbClr val="0F1115"/>
                </a:solidFill>
                <a:latin typeface="quote-cjk-patch"/>
              </a:rPr>
              <a:t>使用不同</a:t>
            </a:r>
            <a:r>
              <a:rPr lang="zh-CN" altLang="en-US" dirty="0">
                <a:solidFill>
                  <a:srgbClr val="0F1115"/>
                </a:solidFill>
                <a:latin typeface="quote-cjk-patch"/>
              </a:rPr>
              <a:t>的算法构建各种模型来训练机器</a:t>
            </a:r>
            <a:r>
              <a:rPr lang="zh-CN" altLang="en-US" dirty="0" smtClean="0">
                <a:solidFill>
                  <a:srgbClr val="0F1115"/>
                </a:solidFill>
                <a:latin typeface="quote-cjk-patch"/>
              </a:rPr>
              <a:t>。</a:t>
            </a:r>
            <a:endParaRPr lang="en-US" altLang="zh-CN" dirty="0" smtClean="0">
              <a:solidFill>
                <a:srgbClr val="0F1115"/>
              </a:solidFill>
              <a:latin typeface="quote-cjk-patch"/>
            </a:endParaRPr>
          </a:p>
          <a:p>
            <a:endParaRPr lang="zh-CN" altLang="en-US" dirty="0">
              <a:solidFill>
                <a:srgbClr val="0F1115"/>
              </a:solidFill>
              <a:latin typeface="quote-cjk-patch"/>
            </a:endParaRPr>
          </a:p>
          <a:p>
            <a:r>
              <a:rPr lang="zh-CN" altLang="en-US" dirty="0">
                <a:solidFill>
                  <a:srgbClr val="0F1115"/>
                </a:solidFill>
                <a:latin typeface="quote-cjk-patch"/>
              </a:rPr>
              <a:t>算法的选择取决于任务的类型</a:t>
            </a:r>
            <a:endParaRPr lang="zh-CN" altLang="en-US" b="0" i="0" dirty="0">
              <a:solidFill>
                <a:srgbClr val="0F1115"/>
              </a:solidFill>
              <a:effectLst/>
              <a:latin typeface="quote-cjk-patch"/>
            </a:endParaRPr>
          </a:p>
        </p:txBody>
      </p:sp>
    </p:spTree>
    <p:extLst>
      <p:ext uri="{BB962C8B-B14F-4D97-AF65-F5344CB8AC3E}">
        <p14:creationId xmlns:p14="http://schemas.microsoft.com/office/powerpoint/2010/main" val="311632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机器学习</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25</a:t>
            </a:fld>
            <a:endParaRPr lang="en-US" altLang="zh-CN"/>
          </a:p>
        </p:txBody>
      </p:sp>
      <p:sp>
        <p:nvSpPr>
          <p:cNvPr id="6" name="矩形 5"/>
          <p:cNvSpPr/>
          <p:nvPr/>
        </p:nvSpPr>
        <p:spPr>
          <a:xfrm>
            <a:off x="2286000" y="1279089"/>
            <a:ext cx="4572000" cy="2585323"/>
          </a:xfrm>
          <a:prstGeom prst="rect">
            <a:avLst/>
          </a:prstGeom>
        </p:spPr>
        <p:txBody>
          <a:bodyPr>
            <a:spAutoFit/>
          </a:bodyPr>
          <a:lstStyle/>
          <a:p>
            <a:r>
              <a:rPr lang="zh-CN" altLang="en-US" b="1" dirty="0">
                <a:solidFill>
                  <a:srgbClr val="0F1115"/>
                </a:solidFill>
                <a:latin typeface="quote-cjk-patch"/>
              </a:rPr>
              <a:t>基本上，有</a:t>
            </a:r>
            <a:r>
              <a:rPr lang="en-US" altLang="zh-CN" b="1" dirty="0">
                <a:solidFill>
                  <a:srgbClr val="0F1115"/>
                </a:solidFill>
                <a:latin typeface="quote-cjk-patch"/>
              </a:rPr>
              <a:t>3</a:t>
            </a:r>
            <a:r>
              <a:rPr lang="zh-CN" altLang="en-US" b="1" dirty="0">
                <a:solidFill>
                  <a:srgbClr val="0F1115"/>
                </a:solidFill>
                <a:latin typeface="quote-cjk-patch"/>
              </a:rPr>
              <a:t>种类型：</a:t>
            </a:r>
          </a:p>
          <a:p>
            <a:r>
              <a:rPr lang="zh-CN" altLang="en-US" dirty="0">
                <a:solidFill>
                  <a:srgbClr val="0F1115"/>
                </a:solidFill>
                <a:latin typeface="quote-cjk-patch"/>
              </a:rPr>
              <a:t>监督学习，</a:t>
            </a:r>
          </a:p>
          <a:p>
            <a:r>
              <a:rPr lang="zh-CN" altLang="en-US" dirty="0">
                <a:solidFill>
                  <a:srgbClr val="0F1115"/>
                </a:solidFill>
                <a:latin typeface="quote-cjk-patch"/>
              </a:rPr>
              <a:t>无监督学习</a:t>
            </a:r>
          </a:p>
          <a:p>
            <a:r>
              <a:rPr lang="zh-CN" altLang="en-US" b="1" dirty="0">
                <a:solidFill>
                  <a:srgbClr val="0F1115"/>
                </a:solidFill>
                <a:latin typeface="quote-cjk-patch"/>
              </a:rPr>
              <a:t>近年来：</a:t>
            </a:r>
          </a:p>
          <a:p>
            <a:r>
              <a:rPr lang="zh-CN" altLang="en-US" dirty="0">
                <a:solidFill>
                  <a:srgbClr val="0F1115"/>
                </a:solidFill>
                <a:latin typeface="quote-cjk-patch"/>
              </a:rPr>
              <a:t>半监督学习</a:t>
            </a:r>
          </a:p>
          <a:p>
            <a:r>
              <a:rPr lang="zh-CN" altLang="en-US" dirty="0">
                <a:solidFill>
                  <a:srgbClr val="0F1115"/>
                </a:solidFill>
                <a:latin typeface="quote-cjk-patch"/>
              </a:rPr>
              <a:t>联邦学习</a:t>
            </a:r>
          </a:p>
          <a:p>
            <a:r>
              <a:rPr lang="zh-CN" altLang="en-US" dirty="0">
                <a:solidFill>
                  <a:srgbClr val="0F1115"/>
                </a:solidFill>
                <a:latin typeface="quote-cjk-patch"/>
              </a:rPr>
              <a:t>极限学习机 </a:t>
            </a:r>
            <a:r>
              <a:rPr lang="en-US" altLang="zh-CN" dirty="0">
                <a:solidFill>
                  <a:srgbClr val="0F1115"/>
                </a:solidFill>
                <a:latin typeface="quote-cjk-patch"/>
              </a:rPr>
              <a:t>(ELM)</a:t>
            </a:r>
          </a:p>
          <a:p>
            <a:r>
              <a:rPr lang="zh-CN" altLang="en-US" dirty="0">
                <a:solidFill>
                  <a:srgbClr val="0F1115"/>
                </a:solidFill>
                <a:latin typeface="quote-cjk-patch"/>
              </a:rPr>
              <a:t>一次性学习 </a:t>
            </a:r>
            <a:r>
              <a:rPr lang="en-US" altLang="zh-CN" dirty="0">
                <a:solidFill>
                  <a:srgbClr val="0F1115"/>
                </a:solidFill>
                <a:latin typeface="quote-cjk-patch"/>
              </a:rPr>
              <a:t>(OSL)</a:t>
            </a:r>
          </a:p>
          <a:p>
            <a:r>
              <a:rPr lang="zh-CN" altLang="en-US" dirty="0">
                <a:solidFill>
                  <a:srgbClr val="0F1115"/>
                </a:solidFill>
                <a:latin typeface="quote-cjk-patch"/>
              </a:rPr>
              <a:t>零样本学习 </a:t>
            </a:r>
            <a:r>
              <a:rPr lang="en-US" altLang="zh-CN" dirty="0">
                <a:solidFill>
                  <a:srgbClr val="0F1115"/>
                </a:solidFill>
                <a:latin typeface="quote-cjk-patch"/>
              </a:rPr>
              <a:t>(ZSL)</a:t>
            </a:r>
            <a:endParaRPr lang="en-US" altLang="zh-CN" b="0" i="0" dirty="0">
              <a:solidFill>
                <a:srgbClr val="0F1115"/>
              </a:solidFill>
              <a:effectLst/>
              <a:latin typeface="quote-cjk-patch"/>
            </a:endParaRPr>
          </a:p>
        </p:txBody>
      </p:sp>
    </p:spTree>
    <p:extLst>
      <p:ext uri="{BB962C8B-B14F-4D97-AF65-F5344CB8AC3E}">
        <p14:creationId xmlns:p14="http://schemas.microsoft.com/office/powerpoint/2010/main" val="11345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rtl="0" eaLnBrk="1" latinLnBrk="0" hangingPunct="1"/>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深度学习</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26</a:t>
            </a:fld>
            <a:endParaRPr lang="en-US" altLang="zh-CN"/>
          </a:p>
        </p:txBody>
      </p:sp>
      <p:sp>
        <p:nvSpPr>
          <p:cNvPr id="6" name="矩形 5"/>
          <p:cNvSpPr/>
          <p:nvPr/>
        </p:nvSpPr>
        <p:spPr>
          <a:xfrm>
            <a:off x="2286000" y="1694587"/>
            <a:ext cx="4572000" cy="1754326"/>
          </a:xfrm>
          <a:prstGeom prst="rect">
            <a:avLst/>
          </a:prstGeom>
        </p:spPr>
        <p:txBody>
          <a:bodyPr>
            <a:spAutoFit/>
          </a:bodyPr>
          <a:lstStyle/>
          <a:p>
            <a:r>
              <a:rPr lang="zh-CN" altLang="zh-CN" dirty="0">
                <a:latin typeface="Calibri" panose="020F0502020204030204" pitchFamily="34" charset="0"/>
                <a:cs typeface="Arial" panose="020B0604020202020204" pitchFamily="34" charset="0"/>
              </a:rPr>
              <a:t>深度学习 </a:t>
            </a:r>
            <a:r>
              <a:rPr lang="en-US" altLang="zh-CN" dirty="0">
                <a:latin typeface="Calibri" panose="020F0502020204030204" pitchFamily="34" charset="0"/>
                <a:cs typeface="Arial" panose="020B0604020202020204" pitchFamily="34" charset="0"/>
              </a:rPr>
              <a:t>(DL) </a:t>
            </a:r>
            <a:r>
              <a:rPr lang="zh-CN" altLang="zh-CN" dirty="0">
                <a:latin typeface="Calibri" panose="020F0502020204030204" pitchFamily="34" charset="0"/>
                <a:cs typeface="Arial" panose="020B0604020202020204" pitchFamily="34" charset="0"/>
              </a:rPr>
              <a:t>是 </a:t>
            </a:r>
            <a:r>
              <a:rPr lang="en-US" altLang="zh-CN" dirty="0">
                <a:latin typeface="Calibri" panose="020F0502020204030204" pitchFamily="34" charset="0"/>
                <a:cs typeface="Arial" panose="020B0604020202020204" pitchFamily="34" charset="0"/>
              </a:rPr>
              <a:t>ML </a:t>
            </a:r>
            <a:r>
              <a:rPr lang="zh-CN" altLang="zh-CN" dirty="0">
                <a:latin typeface="Calibri" panose="020F0502020204030204" pitchFamily="34" charset="0"/>
                <a:cs typeface="Arial" panose="020B0604020202020204" pitchFamily="34" charset="0"/>
              </a:rPr>
              <a:t>的一个子集。它使得能够使用 </a:t>
            </a:r>
            <a:r>
              <a:rPr lang="en-US" altLang="zh-CN" dirty="0">
                <a:latin typeface="Calibri" panose="020F0502020204030204" pitchFamily="34" charset="0"/>
                <a:cs typeface="Arial" panose="020B0604020202020204" pitchFamily="34" charset="0"/>
              </a:rPr>
              <a:t>ANN </a:t>
            </a:r>
            <a:r>
              <a:rPr lang="zh-CN" altLang="zh-CN" dirty="0">
                <a:latin typeface="Calibri" panose="020F0502020204030204" pitchFamily="34" charset="0"/>
                <a:cs typeface="Arial" panose="020B0604020202020204" pitchFamily="34" charset="0"/>
              </a:rPr>
              <a:t>处理数据并创建预测。</a:t>
            </a:r>
            <a:endParaRPr lang="zh-CN" altLang="zh-CN" dirty="0"/>
          </a:p>
          <a:p>
            <a:r>
              <a:rPr lang="zh-CN" altLang="zh-CN" dirty="0">
                <a:latin typeface="Calibri" panose="020F0502020204030204" pitchFamily="34" charset="0"/>
                <a:cs typeface="Arial" panose="020B0604020202020204" pitchFamily="34" charset="0"/>
              </a:rPr>
              <a:t>这些 </a:t>
            </a:r>
            <a:r>
              <a:rPr lang="en-US" altLang="zh-CN" dirty="0">
                <a:latin typeface="Calibri" panose="020F0502020204030204" pitchFamily="34" charset="0"/>
                <a:cs typeface="Arial" panose="020B0604020202020204" pitchFamily="34" charset="0"/>
              </a:rPr>
              <a:t>ANN </a:t>
            </a:r>
            <a:r>
              <a:rPr lang="zh-CN" altLang="zh-CN" dirty="0">
                <a:latin typeface="Calibri" panose="020F0502020204030204" pitchFamily="34" charset="0"/>
                <a:cs typeface="Arial" panose="020B0604020202020204" pitchFamily="34" charset="0"/>
              </a:rPr>
              <a:t>以网状结构连接，就像人脑中的网络一样。</a:t>
            </a:r>
            <a:endParaRPr lang="zh-CN" altLang="zh-CN" dirty="0"/>
          </a:p>
          <a:p>
            <a:r>
              <a:rPr lang="zh-CN" altLang="zh-CN" dirty="0">
                <a:latin typeface="Calibri" panose="020F0502020204030204" pitchFamily="34" charset="0"/>
                <a:cs typeface="Arial" panose="020B0604020202020204" pitchFamily="34" charset="0"/>
              </a:rPr>
              <a:t>这种 </a:t>
            </a:r>
            <a:r>
              <a:rPr lang="en-US" altLang="zh-CN" dirty="0">
                <a:latin typeface="Calibri" panose="020F0502020204030204" pitchFamily="34" charset="0"/>
                <a:cs typeface="Arial" panose="020B0604020202020204" pitchFamily="34" charset="0"/>
              </a:rPr>
              <a:t>ANN </a:t>
            </a:r>
            <a:r>
              <a:rPr lang="zh-CN" altLang="zh-CN" dirty="0">
                <a:latin typeface="Calibri" panose="020F0502020204030204" pitchFamily="34" charset="0"/>
                <a:cs typeface="Arial" panose="020B0604020202020204" pitchFamily="34" charset="0"/>
              </a:rPr>
              <a:t>的网状结构能够以非线性方式处理数据，这相对于传统算法是一个显著优势。</a:t>
            </a:r>
            <a:endParaRPr lang="zh-CN" altLang="zh-CN" dirty="0"/>
          </a:p>
        </p:txBody>
      </p:sp>
    </p:spTree>
    <p:extLst>
      <p:ext uri="{BB962C8B-B14F-4D97-AF65-F5344CB8AC3E}">
        <p14:creationId xmlns:p14="http://schemas.microsoft.com/office/powerpoint/2010/main" val="240846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强化学习</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27</a:t>
            </a:fld>
            <a:endParaRPr lang="en-US" altLang="zh-CN"/>
          </a:p>
        </p:txBody>
      </p:sp>
      <p:sp>
        <p:nvSpPr>
          <p:cNvPr id="3" name="矩形 2"/>
          <p:cNvSpPr/>
          <p:nvPr/>
        </p:nvSpPr>
        <p:spPr>
          <a:xfrm>
            <a:off x="226612" y="864324"/>
            <a:ext cx="4572000" cy="2031325"/>
          </a:xfrm>
          <a:prstGeom prst="rect">
            <a:avLst/>
          </a:prstGeom>
        </p:spPr>
        <p:txBody>
          <a:bodyPr>
            <a:spAutoFit/>
          </a:bodyPr>
          <a:lstStyle/>
          <a:p>
            <a:r>
              <a:rPr lang="zh-CN" altLang="en-US" dirty="0">
                <a:latin typeface="Calibri" panose="020F0502020204030204" pitchFamily="34" charset="0"/>
                <a:cs typeface="Arial" panose="020B0604020202020204" pitchFamily="34" charset="0"/>
              </a:rPr>
              <a:t>强化学习 </a:t>
            </a:r>
            <a:r>
              <a:rPr lang="en-US" altLang="zh-CN" dirty="0">
                <a:latin typeface="Calibri" panose="020F0502020204030204" pitchFamily="34" charset="0"/>
                <a:cs typeface="Arial" panose="020B0604020202020204" pitchFamily="34" charset="0"/>
              </a:rPr>
              <a:t>(RL) </a:t>
            </a:r>
            <a:r>
              <a:rPr lang="zh-CN" altLang="en-US" dirty="0">
                <a:latin typeface="Calibri" panose="020F0502020204030204" pitchFamily="34" charset="0"/>
                <a:cs typeface="Arial" panose="020B0604020202020204" pitchFamily="34" charset="0"/>
              </a:rPr>
              <a:t>是 </a:t>
            </a:r>
            <a:r>
              <a:rPr lang="en-US" altLang="zh-CN" dirty="0">
                <a:latin typeface="Calibri" panose="020F0502020204030204" pitchFamily="34" charset="0"/>
                <a:cs typeface="Arial" panose="020B0604020202020204" pitchFamily="34" charset="0"/>
              </a:rPr>
              <a:t>ML </a:t>
            </a:r>
            <a:r>
              <a:rPr lang="zh-CN" altLang="en-US" dirty="0">
                <a:latin typeface="Calibri" panose="020F0502020204030204" pitchFamily="34" charset="0"/>
                <a:cs typeface="Arial" panose="020B0604020202020204" pitchFamily="34" charset="0"/>
              </a:rPr>
              <a:t>的一部分，其中机器以类似于人类学习的方式学习某些东西。</a:t>
            </a:r>
          </a:p>
          <a:p>
            <a:r>
              <a:rPr lang="zh-CN" altLang="en-US" dirty="0">
                <a:latin typeface="Calibri" panose="020F0502020204030204" pitchFamily="34" charset="0"/>
                <a:cs typeface="Arial" panose="020B0604020202020204" pitchFamily="34" charset="0"/>
              </a:rPr>
              <a:t>举个例子，假设机器是一个学生。</a:t>
            </a:r>
          </a:p>
          <a:p>
            <a:r>
              <a:rPr lang="zh-CN" altLang="en-US" dirty="0">
                <a:latin typeface="Calibri" panose="020F0502020204030204" pitchFamily="34" charset="0"/>
                <a:cs typeface="Arial" panose="020B0604020202020204" pitchFamily="34" charset="0"/>
              </a:rPr>
              <a:t>这里，假设的学生通过试错，随着时间的推移从自己的错误中学习。</a:t>
            </a:r>
          </a:p>
          <a:p>
            <a:r>
              <a:rPr lang="zh-CN" altLang="en-US" dirty="0">
                <a:latin typeface="Calibri" panose="020F0502020204030204" pitchFamily="34" charset="0"/>
                <a:cs typeface="Arial" panose="020B0604020202020204" pitchFamily="34" charset="0"/>
              </a:rPr>
              <a:t>该算法通过基于其当前状态学习能够最大化未来奖励的行为来决定下一步行动。</a:t>
            </a:r>
          </a:p>
        </p:txBody>
      </p:sp>
      <p:pic>
        <p:nvPicPr>
          <p:cNvPr id="5" name="图片 4"/>
          <p:cNvPicPr>
            <a:picLocks noChangeAspect="1"/>
          </p:cNvPicPr>
          <p:nvPr/>
        </p:nvPicPr>
        <p:blipFill>
          <a:blip r:embed="rId2"/>
          <a:stretch>
            <a:fillRect/>
          </a:stretch>
        </p:blipFill>
        <p:spPr>
          <a:xfrm>
            <a:off x="5819002" y="2004350"/>
            <a:ext cx="2839996" cy="2781963"/>
          </a:xfrm>
          <a:prstGeom prst="rect">
            <a:avLst/>
          </a:prstGeom>
        </p:spPr>
      </p:pic>
    </p:spTree>
    <p:extLst>
      <p:ext uri="{BB962C8B-B14F-4D97-AF65-F5344CB8AC3E}">
        <p14:creationId xmlns:p14="http://schemas.microsoft.com/office/powerpoint/2010/main" val="402833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机器人学</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机器人是一种机械或虚拟的人工代理，通常是由计算机程序或电子电路引导的电机机器。</a:t>
            </a:r>
          </a:p>
          <a:p>
            <a:r>
              <a:rPr lang="en-US" altLang="zh-CN" dirty="0">
                <a:cs typeface="Arial" panose="020B0604020202020204" pitchFamily="34" charset="0"/>
              </a:rPr>
              <a:t>AI </a:t>
            </a:r>
            <a:r>
              <a:rPr lang="zh-CN" altLang="en-US" dirty="0">
                <a:cs typeface="Arial" panose="020B0604020202020204" pitchFamily="34" charset="0"/>
              </a:rPr>
              <a:t>使机器人能够在某些情况下智能地行动。</a:t>
            </a:r>
          </a:p>
          <a:p>
            <a:r>
              <a:rPr lang="zh-CN" altLang="en-US" dirty="0">
                <a:cs typeface="Arial" panose="020B0604020202020204" pitchFamily="34" charset="0"/>
              </a:rPr>
              <a:t>这些机器人可能能够在有限范围内解决问题，甚至在受控环境中学习。</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28</a:t>
            </a:fld>
            <a:endParaRPr lang="en-US" altLang="zh-CN"/>
          </a:p>
        </p:txBody>
      </p:sp>
      <p:pic>
        <p:nvPicPr>
          <p:cNvPr id="5" name="图片 4"/>
          <p:cNvPicPr>
            <a:picLocks noChangeAspect="1"/>
          </p:cNvPicPr>
          <p:nvPr/>
        </p:nvPicPr>
        <p:blipFill>
          <a:blip r:embed="rId2"/>
          <a:stretch>
            <a:fillRect/>
          </a:stretch>
        </p:blipFill>
        <p:spPr>
          <a:xfrm>
            <a:off x="0" y="3337613"/>
            <a:ext cx="9144000" cy="1862525"/>
          </a:xfrm>
          <a:prstGeom prst="rect">
            <a:avLst/>
          </a:prstGeom>
        </p:spPr>
      </p:pic>
    </p:spTree>
    <p:extLst>
      <p:ext uri="{BB962C8B-B14F-4D97-AF65-F5344CB8AC3E}">
        <p14:creationId xmlns:p14="http://schemas.microsoft.com/office/powerpoint/2010/main" val="154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自然语言处理</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在自然语言处理 </a:t>
            </a:r>
            <a:r>
              <a:rPr lang="en-US" altLang="zh-CN" dirty="0">
                <a:cs typeface="Arial" panose="020B0604020202020204" pitchFamily="34" charset="0"/>
              </a:rPr>
              <a:t>(NLP) </a:t>
            </a:r>
            <a:r>
              <a:rPr lang="zh-CN" altLang="en-US" dirty="0">
                <a:cs typeface="Arial" panose="020B0604020202020204" pitchFamily="34" charset="0"/>
              </a:rPr>
              <a:t>中，机器分析和理解语言及语音。</a:t>
            </a:r>
            <a:r>
              <a:rPr lang="en-US" altLang="zh-CN" dirty="0">
                <a:cs typeface="Arial" panose="020B0604020202020204" pitchFamily="34" charset="0"/>
              </a:rPr>
              <a:t>NLP </a:t>
            </a:r>
            <a:r>
              <a:rPr lang="zh-CN" altLang="en-US" dirty="0">
                <a:cs typeface="Arial" panose="020B0604020202020204" pitchFamily="34" charset="0"/>
              </a:rPr>
              <a:t>有许多处理语言的部分，例如语音识别、自然语言生成、自然语言翻译等。</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29</a:t>
            </a:fld>
            <a:endParaRPr lang="en-US" altLang="zh-CN"/>
          </a:p>
        </p:txBody>
      </p:sp>
    </p:spTree>
    <p:extLst>
      <p:ext uri="{BB962C8B-B14F-4D97-AF65-F5344CB8AC3E}">
        <p14:creationId xmlns:p14="http://schemas.microsoft.com/office/powerpoint/2010/main" val="27234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章节内容</a:t>
            </a:r>
          </a:p>
        </p:txBody>
      </p:sp>
      <p:sp>
        <p:nvSpPr>
          <p:cNvPr id="3" name="矩形 2"/>
          <p:cNvSpPr/>
          <p:nvPr/>
        </p:nvSpPr>
        <p:spPr>
          <a:xfrm>
            <a:off x="691286" y="970872"/>
            <a:ext cx="4572000" cy="2031325"/>
          </a:xfrm>
          <a:prstGeom prst="rect">
            <a:avLst/>
          </a:prstGeom>
        </p:spPr>
        <p:txBody>
          <a:bodyPr>
            <a:spAutoFit/>
          </a:bodyPr>
          <a:lstStyle/>
          <a:p>
            <a:pPr>
              <a:buFont typeface="+mj-lt"/>
              <a:buAutoNum type="arabicPeriod"/>
            </a:pPr>
            <a:r>
              <a:rPr lang="zh-CN" altLang="en-US" dirty="0">
                <a:solidFill>
                  <a:srgbClr val="0F1115"/>
                </a:solidFill>
                <a:latin typeface="quote-cjk-patch"/>
              </a:rPr>
              <a:t>人工智能的定义</a:t>
            </a:r>
          </a:p>
          <a:p>
            <a:pPr>
              <a:buFont typeface="+mj-lt"/>
              <a:buAutoNum type="arabicPeriod"/>
            </a:pPr>
            <a:r>
              <a:rPr lang="zh-CN" altLang="en-US" dirty="0">
                <a:solidFill>
                  <a:srgbClr val="0F1115"/>
                </a:solidFill>
                <a:latin typeface="quote-cjk-patch"/>
              </a:rPr>
              <a:t>人工智能的历史</a:t>
            </a:r>
          </a:p>
          <a:p>
            <a:pPr>
              <a:buFont typeface="+mj-lt"/>
              <a:buAutoNum type="arabicPeriod"/>
            </a:pPr>
            <a:r>
              <a:rPr lang="zh-CN" altLang="en-US" dirty="0">
                <a:solidFill>
                  <a:srgbClr val="0F1115"/>
                </a:solidFill>
                <a:latin typeface="quote-cjk-patch"/>
              </a:rPr>
              <a:t>关键驱动力与推动力</a:t>
            </a:r>
          </a:p>
          <a:p>
            <a:pPr>
              <a:buFont typeface="+mj-lt"/>
              <a:buAutoNum type="arabicPeriod"/>
            </a:pPr>
            <a:r>
              <a:rPr lang="zh-CN" altLang="en-US" dirty="0">
                <a:solidFill>
                  <a:srgbClr val="0F1115"/>
                </a:solidFill>
                <a:latin typeface="quote-cjk-patch"/>
              </a:rPr>
              <a:t>相关概念</a:t>
            </a:r>
          </a:p>
          <a:p>
            <a:pPr>
              <a:buFont typeface="+mj-lt"/>
              <a:buAutoNum type="arabicPeriod"/>
            </a:pPr>
            <a:r>
              <a:rPr lang="zh-CN" altLang="en-US" dirty="0">
                <a:solidFill>
                  <a:srgbClr val="0F1115"/>
                </a:solidFill>
                <a:latin typeface="quote-cjk-patch"/>
              </a:rPr>
              <a:t>国家重要性及战略</a:t>
            </a:r>
          </a:p>
          <a:p>
            <a:pPr>
              <a:buFont typeface="+mj-lt"/>
              <a:buAutoNum type="arabicPeriod"/>
            </a:pPr>
            <a:r>
              <a:rPr lang="zh-CN" altLang="en-US" dirty="0">
                <a:solidFill>
                  <a:srgbClr val="0F1115"/>
                </a:solidFill>
                <a:latin typeface="quote-cjk-patch"/>
              </a:rPr>
              <a:t>应用</a:t>
            </a:r>
          </a:p>
          <a:p>
            <a:pPr>
              <a:buFont typeface="+mj-lt"/>
              <a:buAutoNum type="arabicPeriod"/>
            </a:pPr>
            <a:r>
              <a:rPr lang="en-US" altLang="zh-CN" dirty="0">
                <a:solidFill>
                  <a:srgbClr val="0F1115"/>
                </a:solidFill>
                <a:latin typeface="quote-cjk-patch"/>
              </a:rPr>
              <a:t>AI</a:t>
            </a:r>
            <a:r>
              <a:rPr lang="zh-CN" altLang="en-US" dirty="0">
                <a:solidFill>
                  <a:srgbClr val="0F1115"/>
                </a:solidFill>
                <a:latin typeface="quote-cjk-patch"/>
              </a:rPr>
              <a:t>伦理</a:t>
            </a:r>
            <a:endParaRPr lang="zh-CN" altLang="en-US" b="0" i="0" dirty="0">
              <a:solidFill>
                <a:srgbClr val="0F1115"/>
              </a:solidFill>
              <a:effectLst/>
              <a:latin typeface="quote-cjk-patch"/>
            </a:endParaRPr>
          </a:p>
        </p:txBody>
      </p:sp>
      <p:sp>
        <p:nvSpPr>
          <p:cNvPr id="4" name="矩形 3"/>
          <p:cNvSpPr/>
          <p:nvPr/>
        </p:nvSpPr>
        <p:spPr>
          <a:xfrm>
            <a:off x="7135978" y="3435114"/>
            <a:ext cx="4572000" cy="1477328"/>
          </a:xfrm>
          <a:prstGeom prst="rect">
            <a:avLst/>
          </a:prstGeom>
        </p:spPr>
        <p:txBody>
          <a:bodyPr>
            <a:spAutoFit/>
          </a:bodyPr>
          <a:lstStyle/>
          <a:p>
            <a:pPr>
              <a:buFont typeface="Arial" panose="020B0604020202020204" pitchFamily="34" charset="0"/>
              <a:buChar char="•"/>
            </a:pPr>
            <a:r>
              <a:rPr lang="zh-CN" altLang="en-US" dirty="0">
                <a:solidFill>
                  <a:srgbClr val="0F1115"/>
                </a:solidFill>
                <a:latin typeface="quote-cjk-patch"/>
              </a:rPr>
              <a:t>课堂讨论</a:t>
            </a:r>
          </a:p>
          <a:p>
            <a:pPr>
              <a:buFont typeface="Arial" panose="020B0604020202020204" pitchFamily="34" charset="0"/>
              <a:buChar char="•"/>
            </a:pPr>
            <a:r>
              <a:rPr lang="zh-CN" altLang="en-US" dirty="0">
                <a:solidFill>
                  <a:srgbClr val="0F1115"/>
                </a:solidFill>
                <a:latin typeface="quote-cjk-patch"/>
              </a:rPr>
              <a:t>阅读清单</a:t>
            </a:r>
          </a:p>
          <a:p>
            <a:pPr>
              <a:buFont typeface="Arial" panose="020B0604020202020204" pitchFamily="34" charset="0"/>
              <a:buChar char="•"/>
            </a:pPr>
            <a:r>
              <a:rPr lang="zh-CN" altLang="en-US" dirty="0">
                <a:solidFill>
                  <a:srgbClr val="0F1115"/>
                </a:solidFill>
                <a:latin typeface="quote-cjk-patch"/>
              </a:rPr>
              <a:t>常见问题</a:t>
            </a:r>
          </a:p>
          <a:p>
            <a:pPr>
              <a:buFont typeface="Arial" panose="020B0604020202020204" pitchFamily="34" charset="0"/>
              <a:buChar char="•"/>
            </a:pPr>
            <a:r>
              <a:rPr lang="zh-CN" altLang="en-US" dirty="0">
                <a:solidFill>
                  <a:srgbClr val="0F1115"/>
                </a:solidFill>
                <a:latin typeface="quote-cjk-patch"/>
              </a:rPr>
              <a:t>附录</a:t>
            </a:r>
          </a:p>
          <a:p>
            <a:pPr>
              <a:buFont typeface="Arial" panose="020B0604020202020204" pitchFamily="34" charset="0"/>
              <a:buChar char="•"/>
            </a:pPr>
            <a:r>
              <a:rPr lang="zh-CN" altLang="en-US" dirty="0">
                <a:solidFill>
                  <a:srgbClr val="0F1115"/>
                </a:solidFill>
                <a:latin typeface="quote-cjk-patch"/>
              </a:rPr>
              <a:t>参考文献</a:t>
            </a:r>
            <a:endParaRPr lang="zh-CN" altLang="en-US" b="0" i="0" dirty="0">
              <a:solidFill>
                <a:srgbClr val="0F1115"/>
              </a:solidFill>
              <a:effectLst/>
              <a:latin typeface="quote-cjk-patch"/>
            </a:endParaRPr>
          </a:p>
        </p:txBody>
      </p:sp>
      <p:pic>
        <p:nvPicPr>
          <p:cNvPr id="7" name="图片 6"/>
          <p:cNvPicPr>
            <a:picLocks noChangeAspect="1"/>
          </p:cNvPicPr>
          <p:nvPr/>
        </p:nvPicPr>
        <p:blipFill>
          <a:blip r:embed="rId2"/>
          <a:stretch>
            <a:fillRect/>
          </a:stretch>
        </p:blipFill>
        <p:spPr>
          <a:xfrm>
            <a:off x="3701233" y="1318098"/>
            <a:ext cx="2610214" cy="2324424"/>
          </a:xfrm>
          <a:prstGeom prst="rect">
            <a:avLst/>
          </a:prstGeom>
        </p:spPr>
      </p:pic>
    </p:spTree>
    <p:extLst>
      <p:ext uri="{BB962C8B-B14F-4D97-AF65-F5344CB8AC3E}">
        <p14:creationId xmlns:p14="http://schemas.microsoft.com/office/powerpoint/2010/main" val="224405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自然语言处理</a:t>
            </a:r>
          </a:p>
          <a:p>
            <a:endParaRPr lang="zh-CN" altLang="en-US" dirty="0"/>
          </a:p>
        </p:txBody>
      </p:sp>
      <p:sp>
        <p:nvSpPr>
          <p:cNvPr id="3" name="内容占位符 2"/>
          <p:cNvSpPr>
            <a:spLocks noGrp="1"/>
          </p:cNvSpPr>
          <p:nvPr>
            <p:ph idx="1"/>
          </p:nvPr>
        </p:nvSpPr>
        <p:spPr/>
        <p:txBody>
          <a:bodyPr/>
          <a:lstStyle/>
          <a:p>
            <a:r>
              <a:rPr lang="en-US" altLang="zh-CN" dirty="0">
                <a:cs typeface="Arial" panose="020B0604020202020204" pitchFamily="34" charset="0"/>
              </a:rPr>
              <a:t>NLP </a:t>
            </a:r>
            <a:r>
              <a:rPr lang="zh-CN" altLang="en-US" dirty="0">
                <a:cs typeface="Arial" panose="020B0604020202020204" pitchFamily="34" charset="0"/>
              </a:rPr>
              <a:t>目前极其</a:t>
            </a:r>
            <a:br>
              <a:rPr lang="zh-CN" altLang="en-US" dirty="0">
                <a:cs typeface="Arial" panose="020B0604020202020204" pitchFamily="34" charset="0"/>
              </a:rPr>
            </a:br>
            <a:r>
              <a:rPr lang="zh-CN" altLang="en-US" dirty="0">
                <a:cs typeface="Arial" panose="020B0604020202020204" pitchFamily="34" charset="0"/>
              </a:rPr>
              <a:t>流行于客户支持</a:t>
            </a:r>
            <a:br>
              <a:rPr lang="zh-CN" altLang="en-US" dirty="0">
                <a:cs typeface="Arial" panose="020B0604020202020204" pitchFamily="34" charset="0"/>
              </a:rPr>
            </a:br>
            <a:r>
              <a:rPr lang="zh-CN" altLang="en-US" dirty="0">
                <a:cs typeface="Arial" panose="020B0604020202020204" pitchFamily="34" charset="0"/>
              </a:rPr>
              <a:t>应用，特别是</a:t>
            </a:r>
            <a:br>
              <a:rPr lang="zh-CN" altLang="en-US" dirty="0">
                <a:cs typeface="Arial" panose="020B0604020202020204" pitchFamily="34" charset="0"/>
              </a:rPr>
            </a:br>
            <a:r>
              <a:rPr lang="zh-CN" altLang="en-US" dirty="0">
                <a:cs typeface="Arial" panose="020B0604020202020204" pitchFamily="34" charset="0"/>
              </a:rPr>
              <a:t>聊天机器人，例如 </a:t>
            </a:r>
            <a:r>
              <a:rPr lang="en-US" altLang="zh-CN" dirty="0" err="1">
                <a:cs typeface="Arial" panose="020B0604020202020204" pitchFamily="34" charset="0"/>
              </a:rPr>
              <a:t>ChatGPT</a:t>
            </a:r>
            <a:endParaRPr lang="en-US" altLang="zh-CN" dirty="0">
              <a:cs typeface="Arial" panose="020B0604020202020204" pitchFamily="34" charset="0"/>
            </a:endParaRPr>
          </a:p>
          <a:p>
            <a:r>
              <a:rPr lang="zh-CN" altLang="en-US" dirty="0">
                <a:cs typeface="Arial" panose="020B0604020202020204" pitchFamily="34" charset="0"/>
              </a:rPr>
              <a:t>这些聊天机器人使用 </a:t>
            </a:r>
            <a:r>
              <a:rPr lang="en-US" altLang="zh-CN" dirty="0">
                <a:cs typeface="Arial" panose="020B0604020202020204" pitchFamily="34" charset="0"/>
              </a:rPr>
              <a:t>ML </a:t>
            </a:r>
            <a:r>
              <a:rPr lang="zh-CN" altLang="en-US" dirty="0">
                <a:cs typeface="Arial" panose="020B0604020202020204" pitchFamily="34" charset="0"/>
              </a:rPr>
              <a:t>和 </a:t>
            </a:r>
            <a:r>
              <a:rPr lang="en-US" altLang="zh-CN" dirty="0">
                <a:cs typeface="Arial" panose="020B0604020202020204" pitchFamily="34" charset="0"/>
              </a:rPr>
              <a:t>NLP</a:t>
            </a:r>
            <a:br>
              <a:rPr lang="en-US" altLang="zh-CN" dirty="0">
                <a:cs typeface="Arial" panose="020B0604020202020204" pitchFamily="34" charset="0"/>
              </a:rPr>
            </a:br>
            <a:r>
              <a:rPr lang="zh-CN" altLang="en-US" dirty="0">
                <a:cs typeface="Arial" panose="020B0604020202020204" pitchFamily="34" charset="0"/>
              </a:rPr>
              <a:t>以文本形式与用户互动</a:t>
            </a:r>
            <a:br>
              <a:rPr lang="zh-CN" altLang="en-US" dirty="0">
                <a:cs typeface="Arial" panose="020B0604020202020204" pitchFamily="34" charset="0"/>
              </a:rPr>
            </a:br>
            <a:r>
              <a:rPr lang="zh-CN" altLang="en-US" dirty="0">
                <a:cs typeface="Arial" panose="020B0604020202020204" pitchFamily="34" charset="0"/>
              </a:rPr>
              <a:t>并解决他们的</a:t>
            </a:r>
            <a:br>
              <a:rPr lang="zh-CN" altLang="en-US" dirty="0">
                <a:cs typeface="Arial" panose="020B0604020202020204" pitchFamily="34" charset="0"/>
              </a:rPr>
            </a:br>
            <a:r>
              <a:rPr lang="zh-CN" altLang="en-US" dirty="0">
                <a:cs typeface="Arial" panose="020B0604020202020204" pitchFamily="34" charset="0"/>
              </a:rPr>
              <a:t>查询</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30</a:t>
            </a:fld>
            <a:endParaRPr lang="en-US" altLang="zh-CN"/>
          </a:p>
        </p:txBody>
      </p:sp>
      <p:pic>
        <p:nvPicPr>
          <p:cNvPr id="5" name="图片 4"/>
          <p:cNvPicPr>
            <a:picLocks noChangeAspect="1"/>
          </p:cNvPicPr>
          <p:nvPr/>
        </p:nvPicPr>
        <p:blipFill>
          <a:blip r:embed="rId2"/>
          <a:stretch>
            <a:fillRect/>
          </a:stretch>
        </p:blipFill>
        <p:spPr>
          <a:xfrm>
            <a:off x="4910628" y="0"/>
            <a:ext cx="4233372" cy="4396435"/>
          </a:xfrm>
          <a:prstGeom prst="rect">
            <a:avLst/>
          </a:prstGeom>
        </p:spPr>
      </p:pic>
    </p:spTree>
    <p:extLst>
      <p:ext uri="{BB962C8B-B14F-4D97-AF65-F5344CB8AC3E}">
        <p14:creationId xmlns:p14="http://schemas.microsoft.com/office/powerpoint/2010/main" val="386124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推荐系统</a:t>
            </a:r>
          </a:p>
          <a:p>
            <a:endParaRPr lang="zh-CN" altLang="en-US" sz="2800" b="0" i="0" kern="1200" dirty="0" smtClean="0">
              <a:solidFill>
                <a:schemeClr val="tx1"/>
              </a:solidFill>
              <a:effectLst/>
              <a:latin typeface="Calibri" panose="020F0502020204030204" pitchFamily="34" charset="0"/>
              <a:ea typeface="+mj-ea"/>
              <a:cs typeface="Arial" panose="020B0604020202020204" pitchFamily="34" charset="0"/>
            </a:endParaRPr>
          </a:p>
        </p:txBody>
      </p:sp>
      <p:sp>
        <p:nvSpPr>
          <p:cNvPr id="3" name="内容占位符 2"/>
          <p:cNvSpPr>
            <a:spLocks noGrp="1"/>
          </p:cNvSpPr>
          <p:nvPr>
            <p:ph idx="1"/>
          </p:nvPr>
        </p:nvSpPr>
        <p:spPr/>
        <p:txBody>
          <a:bodyPr/>
          <a:lstStyle/>
          <a:p>
            <a:r>
              <a:rPr lang="zh-CN" altLang="en-US" dirty="0">
                <a:cs typeface="Arial" panose="020B0604020202020204" pitchFamily="34" charset="0"/>
              </a:rPr>
              <a:t>当你使用 </a:t>
            </a:r>
            <a:r>
              <a:rPr lang="en-US" altLang="zh-CN" b="1" dirty="0">
                <a:cs typeface="Arial" panose="020B0604020202020204" pitchFamily="34" charset="0"/>
              </a:rPr>
              <a:t>Netflix/</a:t>
            </a:r>
            <a:r>
              <a:rPr lang="en-US" altLang="zh-CN" b="1" dirty="0" err="1">
                <a:cs typeface="Arial" panose="020B0604020202020204" pitchFamily="34" charset="0"/>
              </a:rPr>
              <a:t>Youtube</a:t>
            </a:r>
            <a:r>
              <a:rPr lang="en-US" altLang="zh-CN" b="1" dirty="0">
                <a:cs typeface="Arial" panose="020B0604020202020204" pitchFamily="34" charset="0"/>
              </a:rPr>
              <a:t>/</a:t>
            </a:r>
            <a:r>
              <a:rPr lang="zh-CN" altLang="en-US" b="1" dirty="0">
                <a:cs typeface="Arial" panose="020B0604020202020204" pitchFamily="34" charset="0"/>
              </a:rPr>
              <a:t>抖音</a:t>
            </a:r>
            <a:r>
              <a:rPr lang="zh-CN" altLang="en-US" dirty="0">
                <a:cs typeface="Arial" panose="020B0604020202020204" pitchFamily="34" charset="0"/>
              </a:rPr>
              <a:t> 时，你是否会根据你过去的选择或喜欢的类型收到电影和系列的推荐？这是由推荐系统完成的，它在你面对网上众多选择时为你提供一些下一步选择的指导。</a:t>
            </a:r>
          </a:p>
          <a:p>
            <a:r>
              <a:rPr lang="zh-CN" altLang="en-US" dirty="0">
                <a:cs typeface="Arial" panose="020B0604020202020204" pitchFamily="34" charset="0"/>
              </a:rPr>
              <a:t>推荐系统可以基于</a:t>
            </a:r>
            <a:r>
              <a:rPr lang="zh-CN" altLang="en-US" b="1" dirty="0">
                <a:cs typeface="Arial" panose="020B0604020202020204" pitchFamily="34" charset="0"/>
              </a:rPr>
              <a:t>基于内容的推荐</a:t>
            </a:r>
            <a:r>
              <a:rPr lang="zh-CN" altLang="en-US" dirty="0">
                <a:cs typeface="Arial" panose="020B0604020202020204" pitchFamily="34" charset="0"/>
              </a:rPr>
              <a:t>，甚至可以基于协同过滤。</a:t>
            </a:r>
          </a:p>
          <a:p>
            <a:r>
              <a:rPr lang="zh-CN" altLang="en-US" b="1" dirty="0">
                <a:cs typeface="Arial" panose="020B0604020202020204" pitchFamily="34" charset="0"/>
              </a:rPr>
              <a:t>推荐系统</a:t>
            </a:r>
          </a:p>
          <a:p>
            <a:r>
              <a:rPr lang="zh-CN" altLang="en-US" b="1" dirty="0">
                <a:cs typeface="Arial" panose="020B0604020202020204" pitchFamily="34" charset="0"/>
              </a:rPr>
              <a:t>基于内容的推荐</a:t>
            </a:r>
            <a:r>
              <a:rPr lang="zh-CN" altLang="en-US" dirty="0">
                <a:cs typeface="Arial" panose="020B0604020202020204" pitchFamily="34" charset="0"/>
              </a:rPr>
              <a:t>是通过分析所有项目的内容来完成的。例如，可以根据项目的描述和你自己的基本资料为你推荐你可能喜欢的书籍。</a:t>
            </a:r>
          </a:p>
          <a:p>
            <a:r>
              <a:rPr lang="zh-CN" altLang="en-US" dirty="0">
                <a:cs typeface="Arial" panose="020B0604020202020204" pitchFamily="34" charset="0"/>
              </a:rPr>
              <a:t>另一方面，</a:t>
            </a:r>
            <a:r>
              <a:rPr lang="zh-CN" altLang="en-US" b="1" dirty="0">
                <a:cs typeface="Arial" panose="020B0604020202020204" pitchFamily="34" charset="0"/>
              </a:rPr>
              <a:t>协同过滤</a:t>
            </a:r>
            <a:r>
              <a:rPr lang="zh-CN" altLang="en-US" dirty="0">
                <a:cs typeface="Arial" panose="020B0604020202020204" pitchFamily="34" charset="0"/>
              </a:rPr>
              <a:t>是通过分析与你相似的人的过去阅读行为，然后基于此推荐结果来完成的。</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31</a:t>
            </a:fld>
            <a:endParaRPr lang="en-US" altLang="zh-CN"/>
          </a:p>
        </p:txBody>
      </p:sp>
      <p:pic>
        <p:nvPicPr>
          <p:cNvPr id="5" name="图片 4"/>
          <p:cNvPicPr>
            <a:picLocks noChangeAspect="1"/>
          </p:cNvPicPr>
          <p:nvPr/>
        </p:nvPicPr>
        <p:blipFill>
          <a:blip r:embed="rId2"/>
          <a:stretch>
            <a:fillRect/>
          </a:stretch>
        </p:blipFill>
        <p:spPr>
          <a:xfrm>
            <a:off x="0" y="3873606"/>
            <a:ext cx="9144000" cy="1200192"/>
          </a:xfrm>
          <a:prstGeom prst="rect">
            <a:avLst/>
          </a:prstGeom>
        </p:spPr>
      </p:pic>
    </p:spTree>
    <p:extLst>
      <p:ext uri="{BB962C8B-B14F-4D97-AF65-F5344CB8AC3E}">
        <p14:creationId xmlns:p14="http://schemas.microsoft.com/office/powerpoint/2010/main" val="130515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认知分析</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认知分析是 </a:t>
            </a:r>
            <a:r>
              <a:rPr lang="en-US" altLang="zh-CN" dirty="0">
                <a:cs typeface="Arial" panose="020B0604020202020204" pitchFamily="34" charset="0"/>
              </a:rPr>
              <a:t>AI </a:t>
            </a:r>
            <a:r>
              <a:rPr lang="zh-CN" altLang="en-US" dirty="0">
                <a:cs typeface="Arial" panose="020B0604020202020204" pitchFamily="34" charset="0"/>
              </a:rPr>
              <a:t>的一个子领域，处理我们与“思考”相关的认知行为，与感知和运动控制相对。思考允许实体从观察中获取信息，进行学习和交流。</a:t>
            </a:r>
          </a:p>
          <a:p>
            <a:r>
              <a:rPr lang="zh-CN" altLang="en-US" dirty="0">
                <a:cs typeface="Arial" panose="020B0604020202020204" pitchFamily="34" charset="0"/>
              </a:rPr>
              <a:t>认知系统能够通过将概念和关系提取到知识库中，从非结构化数据中提取信息</a:t>
            </a:r>
            <a:r>
              <a:rPr lang="zh-CN" altLang="en-US" dirty="0" smtClean="0">
                <a:cs typeface="Arial" panose="020B0604020202020204" pitchFamily="34" charset="0"/>
              </a:rPr>
              <a:t>。</a:t>
            </a:r>
            <a:endParaRPr lang="en-US" altLang="zh-CN" dirty="0" smtClean="0">
              <a:cs typeface="Arial" panose="020B0604020202020204" pitchFamily="34" charset="0"/>
            </a:endParaRPr>
          </a:p>
          <a:p>
            <a:endParaRPr lang="en-US" altLang="zh-CN" dirty="0">
              <a:cs typeface="Arial" panose="020B0604020202020204" pitchFamily="34" charset="0"/>
            </a:endParaRPr>
          </a:p>
          <a:p>
            <a:r>
              <a:rPr lang="zh-CN" altLang="en-US" dirty="0">
                <a:cs typeface="Arial" panose="020B0604020202020204" pitchFamily="34" charset="0"/>
              </a:rPr>
              <a:t>认知系统通过两种主要方式随时间提高其性能：</a:t>
            </a:r>
          </a:p>
          <a:p>
            <a:r>
              <a:rPr lang="en-US" altLang="zh-CN" dirty="0">
                <a:cs typeface="Arial" panose="020B0604020202020204" pitchFamily="34" charset="0"/>
              </a:rPr>
              <a:t>1 </a:t>
            </a:r>
            <a:r>
              <a:rPr lang="zh-CN" altLang="en-US" dirty="0">
                <a:cs typeface="Arial" panose="020B0604020202020204" pitchFamily="34" charset="0"/>
              </a:rPr>
              <a:t>通过与人类互动，并使用对话伙伴的反馈或通过观察两个互动的人类。</a:t>
            </a:r>
          </a:p>
          <a:p>
            <a:r>
              <a:rPr lang="en-US" altLang="zh-CN" dirty="0">
                <a:cs typeface="Arial" panose="020B0604020202020204" pitchFamily="34" charset="0"/>
              </a:rPr>
              <a:t>2 </a:t>
            </a:r>
            <a:r>
              <a:rPr lang="zh-CN" altLang="en-US" dirty="0">
                <a:cs typeface="Arial" panose="020B0604020202020204" pitchFamily="34" charset="0"/>
              </a:rPr>
              <a:t>从知识库中的所有数据中，可以使用推理获得新知识。</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32</a:t>
            </a:fld>
            <a:endParaRPr lang="en-US" altLang="zh-CN"/>
          </a:p>
        </p:txBody>
      </p:sp>
    </p:spTree>
    <p:extLst>
      <p:ext uri="{BB962C8B-B14F-4D97-AF65-F5344CB8AC3E}">
        <p14:creationId xmlns:p14="http://schemas.microsoft.com/office/powerpoint/2010/main" val="203402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33</a:t>
            </a:fld>
            <a:endParaRPr lang="en-US" altLang="zh-CN"/>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509279" y="0"/>
            <a:ext cx="6125441" cy="5143500"/>
          </a:xfrm>
          <a:prstGeom prst="rect">
            <a:avLst/>
          </a:prstGeom>
        </p:spPr>
      </p:pic>
    </p:spTree>
    <p:extLst>
      <p:ext uri="{BB962C8B-B14F-4D97-AF65-F5344CB8AC3E}">
        <p14:creationId xmlns:p14="http://schemas.microsoft.com/office/powerpoint/2010/main" val="179818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计算机视觉</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计算机视觉使用 </a:t>
            </a:r>
            <a:r>
              <a:rPr lang="en-US" altLang="zh-CN" dirty="0">
                <a:cs typeface="Arial" panose="020B0604020202020204" pitchFamily="34" charset="0"/>
              </a:rPr>
              <a:t>AI </a:t>
            </a:r>
            <a:r>
              <a:rPr lang="zh-CN" altLang="en-US" dirty="0">
                <a:cs typeface="Arial" panose="020B0604020202020204" pitchFamily="34" charset="0"/>
              </a:rPr>
              <a:t>从图像中提取信息。这些信息可以是图像中的物体检测，识别图像内容以将各种图像分组等。</a:t>
            </a:r>
          </a:p>
          <a:p>
            <a:r>
              <a:rPr lang="zh-CN" altLang="en-US" dirty="0">
                <a:cs typeface="Arial" panose="020B0604020202020204" pitchFamily="34" charset="0"/>
              </a:rPr>
              <a:t>计算机视觉的一个应用是通过分析周围环境的图像为自动驾驶车辆导航。</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34</a:t>
            </a:fld>
            <a:endParaRPr lang="en-US" altLang="zh-CN"/>
          </a:p>
        </p:txBody>
      </p:sp>
      <p:pic>
        <p:nvPicPr>
          <p:cNvPr id="5" name="图片 4"/>
          <p:cNvPicPr>
            <a:picLocks noChangeAspect="1"/>
          </p:cNvPicPr>
          <p:nvPr/>
        </p:nvPicPr>
        <p:blipFill>
          <a:blip r:embed="rId2"/>
          <a:stretch>
            <a:fillRect/>
          </a:stretch>
        </p:blipFill>
        <p:spPr>
          <a:xfrm>
            <a:off x="3379211" y="2389684"/>
            <a:ext cx="4258269" cy="2514951"/>
          </a:xfrm>
          <a:prstGeom prst="rect">
            <a:avLst/>
          </a:prstGeom>
        </p:spPr>
      </p:pic>
    </p:spTree>
    <p:extLst>
      <p:ext uri="{BB962C8B-B14F-4D97-AF65-F5344CB8AC3E}">
        <p14:creationId xmlns:p14="http://schemas.microsoft.com/office/powerpoint/2010/main" val="214531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物联网</a:t>
            </a:r>
          </a:p>
          <a:p>
            <a:endParaRPr lang="zh-CN" altLang="en-US" dirty="0"/>
          </a:p>
        </p:txBody>
      </p:sp>
      <p:sp>
        <p:nvSpPr>
          <p:cNvPr id="3" name="内容占位符 2"/>
          <p:cNvSpPr>
            <a:spLocks noGrp="1"/>
          </p:cNvSpPr>
          <p:nvPr>
            <p:ph idx="1"/>
          </p:nvPr>
        </p:nvSpPr>
        <p:spPr/>
        <p:txBody>
          <a:bodyPr/>
          <a:lstStyle/>
          <a:p>
            <a:r>
              <a:rPr lang="zh-CN" altLang="en-US" b="1" dirty="0">
                <a:cs typeface="Arial" panose="020B0604020202020204" pitchFamily="34" charset="0"/>
              </a:rPr>
              <a:t>物联网 </a:t>
            </a:r>
            <a:r>
              <a:rPr lang="en-US" altLang="zh-CN" b="1" dirty="0">
                <a:cs typeface="Arial" panose="020B0604020202020204" pitchFamily="34" charset="0"/>
              </a:rPr>
              <a:t>(</a:t>
            </a:r>
            <a:r>
              <a:rPr lang="en-US" altLang="zh-CN" b="1" dirty="0" err="1">
                <a:cs typeface="Arial" panose="020B0604020202020204" pitchFamily="34" charset="0"/>
              </a:rPr>
              <a:t>IoT</a:t>
            </a:r>
            <a:r>
              <a:rPr lang="en-US" altLang="zh-CN" b="1" dirty="0">
                <a:cs typeface="Arial" panose="020B0604020202020204" pitchFamily="34" charset="0"/>
              </a:rPr>
              <a:t>)</a:t>
            </a:r>
            <a:r>
              <a:rPr lang="zh-CN" altLang="en-US" dirty="0">
                <a:cs typeface="Arial" panose="020B0604020202020204" pitchFamily="34" charset="0"/>
              </a:rPr>
              <a:t> 是</a:t>
            </a:r>
            <a:r>
              <a:rPr lang="zh-CN" altLang="en-US" i="1" dirty="0">
                <a:cs typeface="Arial" panose="020B0604020202020204" pitchFamily="34" charset="0"/>
              </a:rPr>
              <a:t>物理设备、车辆、家用电器以及其他嵌入电子产品、软件、传感器、执行器和连接性的物品</a:t>
            </a:r>
            <a:r>
              <a:rPr lang="zh-CN" altLang="en-US" dirty="0">
                <a:cs typeface="Arial" panose="020B0604020202020204" pitchFamily="34" charset="0"/>
              </a:rPr>
              <a:t>组成的网络，使这些事物能够连接和交换数据，从而为将物理世界更直接地集成到基于计算机的系统中创造机会，带来效率提升、经济效益并减少人力</a:t>
            </a:r>
            <a:r>
              <a:rPr lang="zh-CN" altLang="en-US" dirty="0" smtClean="0">
                <a:cs typeface="Arial" panose="020B0604020202020204" pitchFamily="34" charset="0"/>
              </a:rPr>
              <a:t>消耗。</a:t>
            </a: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35</a:t>
            </a:fld>
            <a:endParaRPr lang="en-US" altLang="zh-CN"/>
          </a:p>
        </p:txBody>
      </p:sp>
    </p:spTree>
    <p:extLst>
      <p:ext uri="{BB962C8B-B14F-4D97-AF65-F5344CB8AC3E}">
        <p14:creationId xmlns:p14="http://schemas.microsoft.com/office/powerpoint/2010/main" val="428167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物联网</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所有这些物联网设备都会产生大量数据，需要收集这些数据并挖掘出可操作的结果。这就是 </a:t>
            </a:r>
            <a:r>
              <a:rPr lang="en-US" altLang="zh-CN" dirty="0">
                <a:cs typeface="Arial" panose="020B0604020202020204" pitchFamily="34" charset="0"/>
              </a:rPr>
              <a:t>AI </a:t>
            </a:r>
            <a:r>
              <a:rPr lang="zh-CN" altLang="en-US" dirty="0">
                <a:cs typeface="Arial" panose="020B0604020202020204" pitchFamily="34" charset="0"/>
              </a:rPr>
              <a:t>的用武之地。</a:t>
            </a:r>
          </a:p>
          <a:p>
            <a:r>
              <a:rPr lang="en-US" altLang="zh-CN" dirty="0">
                <a:cs typeface="Arial" panose="020B0604020202020204" pitchFamily="34" charset="0"/>
              </a:rPr>
              <a:t>AI </a:t>
            </a:r>
            <a:r>
              <a:rPr lang="zh-CN" altLang="en-US" dirty="0">
                <a:cs typeface="Arial" panose="020B0604020202020204" pitchFamily="34" charset="0"/>
              </a:rPr>
              <a:t>处理创建能够利用先验经验学习模拟人类任务且无需任何手动干预的系统。</a:t>
            </a:r>
          </a:p>
          <a:p>
            <a:r>
              <a:rPr lang="zh-CN" altLang="en-US" b="1" dirty="0">
                <a:cs typeface="Arial" panose="020B0604020202020204" pitchFamily="34" charset="0"/>
              </a:rPr>
              <a:t>什么是工业物联网</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36</a:t>
            </a:fld>
            <a:endParaRPr lang="en-US" altLang="zh-CN"/>
          </a:p>
        </p:txBody>
      </p:sp>
      <p:pic>
        <p:nvPicPr>
          <p:cNvPr id="5" name="图片 4"/>
          <p:cNvPicPr>
            <a:picLocks noChangeAspect="1"/>
          </p:cNvPicPr>
          <p:nvPr/>
        </p:nvPicPr>
        <p:blipFill>
          <a:blip r:embed="rId2"/>
          <a:stretch>
            <a:fillRect/>
          </a:stretch>
        </p:blipFill>
        <p:spPr>
          <a:xfrm>
            <a:off x="2818650" y="2052256"/>
            <a:ext cx="5372850" cy="2734057"/>
          </a:xfrm>
          <a:prstGeom prst="rect">
            <a:avLst/>
          </a:prstGeom>
        </p:spPr>
      </p:pic>
    </p:spTree>
    <p:extLst>
      <p:ext uri="{BB962C8B-B14F-4D97-AF65-F5344CB8AC3E}">
        <p14:creationId xmlns:p14="http://schemas.microsoft.com/office/powerpoint/2010/main" val="183599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大数据</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什么是大数据？日常</a:t>
            </a:r>
            <a:r>
              <a:rPr lang="en-US" altLang="zh-CN" dirty="0">
                <a:cs typeface="Arial" panose="020B0604020202020204" pitchFamily="34" charset="0"/>
              </a:rPr>
              <a:t>(5:35</a:t>
            </a:r>
            <a:r>
              <a:rPr lang="zh-CN" altLang="en-US" dirty="0">
                <a:cs typeface="Arial" panose="020B0604020202020204" pitchFamily="34" charset="0"/>
              </a:rPr>
              <a:t>分钟</a:t>
            </a:r>
            <a:r>
              <a:rPr lang="en-US" altLang="zh-CN" dirty="0">
                <a:cs typeface="Arial" panose="020B0604020202020204" pitchFamily="34" charset="0"/>
              </a:rPr>
              <a:t>), </a:t>
            </a:r>
            <a:r>
              <a:rPr lang="zh-CN" altLang="en-US" dirty="0">
                <a:cs typeface="Arial" panose="020B0604020202020204" pitchFamily="34" charset="0"/>
              </a:rPr>
              <a:t>工业</a:t>
            </a:r>
            <a:r>
              <a:rPr lang="en-US" altLang="zh-CN" dirty="0">
                <a:cs typeface="Arial" panose="020B0604020202020204" pitchFamily="34" charset="0"/>
              </a:rPr>
              <a:t>(1:26</a:t>
            </a:r>
            <a:r>
              <a:rPr lang="zh-CN" altLang="en-US" dirty="0">
                <a:cs typeface="Arial" panose="020B0604020202020204" pitchFamily="34" charset="0"/>
              </a:rPr>
              <a:t>分钟</a:t>
            </a:r>
            <a:r>
              <a:rPr lang="en-US" altLang="zh-CN" dirty="0">
                <a:cs typeface="Arial" panose="020B0604020202020204" pitchFamily="34" charset="0"/>
              </a:rPr>
              <a:t>)</a:t>
            </a:r>
          </a:p>
          <a:p>
            <a:r>
              <a:rPr lang="zh-CN" altLang="en-US" b="1" dirty="0">
                <a:cs typeface="Arial" panose="020B0604020202020204" pitchFamily="34" charset="0"/>
              </a:rPr>
              <a:t>大数据</a:t>
            </a:r>
            <a:r>
              <a:rPr lang="zh-CN" altLang="en-US" dirty="0">
                <a:cs typeface="Arial" panose="020B0604020202020204" pitchFamily="34" charset="0"/>
              </a:rPr>
              <a:t> 是指如此庞大和复杂的数据集，以至于传统的数据处理应用软件不足以处理它们。</a:t>
            </a:r>
          </a:p>
          <a:p>
            <a:r>
              <a:rPr lang="zh-CN" altLang="en-US" dirty="0">
                <a:cs typeface="Arial" panose="020B0604020202020204" pitchFamily="34" charset="0"/>
              </a:rPr>
              <a:t>数据挑战包括数据捕获、数据存储、数据分析、搜索、共享、传输、可视化、查询、更新、信息隐私和数据源。</a:t>
            </a:r>
          </a:p>
          <a:p>
            <a:r>
              <a:rPr lang="en-US" altLang="zh-CN" b="1" dirty="0">
                <a:cs typeface="Arial" panose="020B0604020202020204" pitchFamily="34" charset="0"/>
              </a:rPr>
              <a:t>5V </a:t>
            </a:r>
            <a:r>
              <a:rPr lang="zh-CN" altLang="en-US" b="1" dirty="0">
                <a:cs typeface="Arial" panose="020B0604020202020204" pitchFamily="34" charset="0"/>
              </a:rPr>
              <a:t>特征</a:t>
            </a:r>
            <a:r>
              <a:rPr lang="zh-CN" altLang="en-US" dirty="0">
                <a:cs typeface="Arial" panose="020B0604020202020204" pitchFamily="34" charset="0"/>
              </a:rPr>
              <a:t>：体积 </a:t>
            </a:r>
            <a:r>
              <a:rPr lang="en-US" altLang="zh-CN" dirty="0">
                <a:cs typeface="Arial" panose="020B0604020202020204" pitchFamily="34" charset="0"/>
              </a:rPr>
              <a:t>(Volume), </a:t>
            </a:r>
            <a:r>
              <a:rPr lang="zh-CN" altLang="en-US" dirty="0">
                <a:cs typeface="Arial" panose="020B0604020202020204" pitchFamily="34" charset="0"/>
              </a:rPr>
              <a:t>速度 </a:t>
            </a:r>
            <a:r>
              <a:rPr lang="en-US" altLang="zh-CN" dirty="0">
                <a:cs typeface="Arial" panose="020B0604020202020204" pitchFamily="34" charset="0"/>
              </a:rPr>
              <a:t>(Velocity), </a:t>
            </a:r>
            <a:r>
              <a:rPr lang="zh-CN" altLang="en-US" dirty="0">
                <a:cs typeface="Arial" panose="020B0604020202020204" pitchFamily="34" charset="0"/>
              </a:rPr>
              <a:t>多样性 </a:t>
            </a:r>
            <a:r>
              <a:rPr lang="en-US" altLang="zh-CN" dirty="0">
                <a:cs typeface="Arial" panose="020B0604020202020204" pitchFamily="34" charset="0"/>
              </a:rPr>
              <a:t>(Variety), </a:t>
            </a:r>
            <a:r>
              <a:rPr lang="zh-CN" altLang="en-US" dirty="0">
                <a:cs typeface="Arial" panose="020B0604020202020204" pitchFamily="34" charset="0"/>
              </a:rPr>
              <a:t>价值 </a:t>
            </a:r>
            <a:r>
              <a:rPr lang="en-US" altLang="zh-CN" dirty="0">
                <a:cs typeface="Arial" panose="020B0604020202020204" pitchFamily="34" charset="0"/>
              </a:rPr>
              <a:t>(Value), </a:t>
            </a:r>
            <a:r>
              <a:rPr lang="zh-CN" altLang="en-US" dirty="0">
                <a:cs typeface="Arial" panose="020B0604020202020204" pitchFamily="34" charset="0"/>
              </a:rPr>
              <a:t>真实性 </a:t>
            </a:r>
            <a:r>
              <a:rPr lang="en-US" altLang="zh-CN" dirty="0">
                <a:cs typeface="Arial" panose="020B0604020202020204" pitchFamily="34" charset="0"/>
              </a:rPr>
              <a:t>(Veracity)</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37</a:t>
            </a:fld>
            <a:endParaRPr lang="en-US" altLang="zh-CN"/>
          </a:p>
        </p:txBody>
      </p:sp>
    </p:spTree>
    <p:extLst>
      <p:ext uri="{BB962C8B-B14F-4D97-AF65-F5344CB8AC3E}">
        <p14:creationId xmlns:p14="http://schemas.microsoft.com/office/powerpoint/2010/main" val="31583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数据</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b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2</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信息</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b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知识</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 3</a:t>
            </a:r>
          </a:p>
          <a:p>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4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洞察</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b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智慧</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 5</a:t>
            </a:r>
            <a:b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b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影响</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 6</a:t>
            </a:r>
          </a:p>
          <a:p>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38</a:t>
            </a:fld>
            <a:endParaRPr lang="en-US" altLang="zh-CN"/>
          </a:p>
        </p:txBody>
      </p:sp>
      <p:pic>
        <p:nvPicPr>
          <p:cNvPr id="5" name="图片 4"/>
          <p:cNvPicPr>
            <a:picLocks noChangeAspect="1"/>
          </p:cNvPicPr>
          <p:nvPr/>
        </p:nvPicPr>
        <p:blipFill>
          <a:blip r:embed="rId2"/>
          <a:stretch>
            <a:fillRect/>
          </a:stretch>
        </p:blipFill>
        <p:spPr>
          <a:xfrm>
            <a:off x="4317" y="0"/>
            <a:ext cx="9135365" cy="5143500"/>
          </a:xfrm>
          <a:prstGeom prst="rect">
            <a:avLst/>
          </a:prstGeom>
        </p:spPr>
      </p:pic>
    </p:spTree>
    <p:extLst>
      <p:ext uri="{BB962C8B-B14F-4D97-AF65-F5344CB8AC3E}">
        <p14:creationId xmlns:p14="http://schemas.microsoft.com/office/powerpoint/2010/main" val="154159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1:</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数据</a:t>
            </a:r>
            <a:b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b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2:</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信息</a:t>
            </a:r>
            <a:b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b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3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知识</a:t>
            </a:r>
            <a:b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b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4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洞察</a:t>
            </a:r>
            <a:b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b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5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智慧</a:t>
            </a:r>
            <a:b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b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6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影响</a:t>
            </a:r>
          </a:p>
          <a:p>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39</a:t>
            </a:fld>
            <a:endParaRPr lang="en-US" altLang="zh-CN"/>
          </a:p>
        </p:txBody>
      </p:sp>
      <p:pic>
        <p:nvPicPr>
          <p:cNvPr id="5" name="图片 4"/>
          <p:cNvPicPr>
            <a:picLocks noChangeAspect="1"/>
          </p:cNvPicPr>
          <p:nvPr/>
        </p:nvPicPr>
        <p:blipFill>
          <a:blip r:embed="rId2"/>
          <a:stretch>
            <a:fillRect/>
          </a:stretch>
        </p:blipFill>
        <p:spPr>
          <a:xfrm>
            <a:off x="5472" y="0"/>
            <a:ext cx="9133055" cy="5143500"/>
          </a:xfrm>
          <a:prstGeom prst="rect">
            <a:avLst/>
          </a:prstGeom>
        </p:spPr>
      </p:pic>
    </p:spTree>
    <p:extLst>
      <p:ext uri="{BB962C8B-B14F-4D97-AF65-F5344CB8AC3E}">
        <p14:creationId xmlns:p14="http://schemas.microsoft.com/office/powerpoint/2010/main" val="280769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a:t>
            </a:fld>
            <a:endParaRPr lang="en-US" altLang="zh-CN"/>
          </a:p>
        </p:txBody>
      </p:sp>
      <p:sp>
        <p:nvSpPr>
          <p:cNvPr id="5" name="矩形 4"/>
          <p:cNvSpPr/>
          <p:nvPr/>
        </p:nvSpPr>
        <p:spPr>
          <a:xfrm>
            <a:off x="1620927" y="1986216"/>
            <a:ext cx="4572000" cy="1200329"/>
          </a:xfrm>
          <a:prstGeom prst="rect">
            <a:avLst/>
          </a:prstGeom>
        </p:spPr>
        <p:txBody>
          <a:bodyPr>
            <a:spAutoFit/>
          </a:bodyPr>
          <a:lstStyle/>
          <a:p>
            <a:r>
              <a:rPr lang="zh-CN" altLang="en-US" b="1" dirty="0">
                <a:solidFill>
                  <a:srgbClr val="0F1115"/>
                </a:solidFill>
                <a:latin typeface="quote-cjk-patch"/>
              </a:rPr>
              <a:t>几个基本概念：</a:t>
            </a:r>
          </a:p>
          <a:p>
            <a:pPr marL="285750" indent="-285750">
              <a:buFont typeface="Arial" panose="020B0604020202020204" pitchFamily="34" charset="0"/>
              <a:buChar char="•"/>
            </a:pPr>
            <a:r>
              <a:rPr lang="zh-CN" altLang="en-US" dirty="0">
                <a:solidFill>
                  <a:srgbClr val="0F1115"/>
                </a:solidFill>
                <a:latin typeface="quote-cjk-patch"/>
              </a:rPr>
              <a:t>智能</a:t>
            </a:r>
          </a:p>
          <a:p>
            <a:pPr marL="285750" indent="-285750">
              <a:buFont typeface="Arial" panose="020B0604020202020204" pitchFamily="34" charset="0"/>
              <a:buChar char="•"/>
            </a:pPr>
            <a:r>
              <a:rPr lang="zh-CN" altLang="en-US" dirty="0">
                <a:solidFill>
                  <a:srgbClr val="0F1115"/>
                </a:solidFill>
                <a:latin typeface="quote-cjk-patch"/>
              </a:rPr>
              <a:t>自然智能</a:t>
            </a:r>
          </a:p>
          <a:p>
            <a:pPr marL="285750" indent="-285750">
              <a:buFont typeface="Arial" panose="020B0604020202020204" pitchFamily="34" charset="0"/>
              <a:buChar char="•"/>
            </a:pPr>
            <a:r>
              <a:rPr lang="zh-CN" altLang="en-US" dirty="0">
                <a:solidFill>
                  <a:srgbClr val="0F1115"/>
                </a:solidFill>
                <a:latin typeface="quote-cjk-patch"/>
              </a:rPr>
              <a:t>人工智能</a:t>
            </a:r>
            <a:endParaRPr lang="zh-CN" altLang="en-US" b="0" i="0" dirty="0">
              <a:solidFill>
                <a:srgbClr val="0F1115"/>
              </a:solidFill>
              <a:effectLst/>
              <a:latin typeface="quote-cjk-patch"/>
            </a:endParaRPr>
          </a:p>
        </p:txBody>
      </p:sp>
      <p:pic>
        <p:nvPicPr>
          <p:cNvPr id="6" name="图片 5"/>
          <p:cNvPicPr>
            <a:picLocks noChangeAspect="1"/>
          </p:cNvPicPr>
          <p:nvPr/>
        </p:nvPicPr>
        <p:blipFill>
          <a:blip r:embed="rId2"/>
          <a:stretch>
            <a:fillRect/>
          </a:stretch>
        </p:blipFill>
        <p:spPr>
          <a:xfrm>
            <a:off x="3302603" y="0"/>
            <a:ext cx="5841397" cy="5143500"/>
          </a:xfrm>
          <a:prstGeom prst="rect">
            <a:avLst/>
          </a:prstGeom>
        </p:spPr>
      </p:pic>
    </p:spTree>
    <p:extLst>
      <p:ext uri="{BB962C8B-B14F-4D97-AF65-F5344CB8AC3E}">
        <p14:creationId xmlns:p14="http://schemas.microsoft.com/office/powerpoint/2010/main" val="239817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工业</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4.0 (i4)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什么是 </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i4</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40</a:t>
            </a:fld>
            <a:endParaRPr lang="en-US" altLang="zh-CN"/>
          </a:p>
        </p:txBody>
      </p:sp>
      <p:pic>
        <p:nvPicPr>
          <p:cNvPr id="5" name="图片 4"/>
          <p:cNvPicPr>
            <a:picLocks noChangeAspect="1"/>
          </p:cNvPicPr>
          <p:nvPr/>
        </p:nvPicPr>
        <p:blipFill>
          <a:blip r:embed="rId2"/>
          <a:stretch>
            <a:fillRect/>
          </a:stretch>
        </p:blipFill>
        <p:spPr>
          <a:xfrm>
            <a:off x="0" y="770255"/>
            <a:ext cx="9144000" cy="3191099"/>
          </a:xfrm>
          <a:prstGeom prst="rect">
            <a:avLst/>
          </a:prstGeom>
        </p:spPr>
      </p:pic>
    </p:spTree>
    <p:extLst>
      <p:ext uri="{BB962C8B-B14F-4D97-AF65-F5344CB8AC3E}">
        <p14:creationId xmlns:p14="http://schemas.microsoft.com/office/powerpoint/2010/main" val="286248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从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i1 </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到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i4</a:t>
            </a:r>
          </a:p>
        </p:txBody>
      </p:sp>
      <p:sp>
        <p:nvSpPr>
          <p:cNvPr id="3" name="内容占位符 2"/>
          <p:cNvSpPr>
            <a:spLocks noGrp="1"/>
          </p:cNvSpPr>
          <p:nvPr>
            <p:ph idx="1"/>
          </p:nvPr>
        </p:nvSpPr>
        <p:spPr/>
        <p:txBody>
          <a:bodyPr/>
          <a:lstStyle/>
          <a:p>
            <a:r>
              <a:rPr lang="en-US" altLang="zh-CN" dirty="0">
                <a:cs typeface="Arial" panose="020B0604020202020204" pitchFamily="34" charset="0"/>
              </a:rPr>
              <a:t>i1: </a:t>
            </a:r>
            <a:r>
              <a:rPr lang="zh-CN" altLang="en-US" dirty="0">
                <a:cs typeface="Arial" panose="020B0604020202020204" pitchFamily="34" charset="0"/>
              </a:rPr>
              <a:t>机械化，水动力，蒸汽动力</a:t>
            </a:r>
            <a:br>
              <a:rPr lang="zh-CN" altLang="en-US" dirty="0">
                <a:cs typeface="Arial" panose="020B0604020202020204" pitchFamily="34" charset="0"/>
              </a:rPr>
            </a:br>
            <a:r>
              <a:rPr lang="en-US" altLang="zh-CN" dirty="0">
                <a:cs typeface="Arial" panose="020B0604020202020204" pitchFamily="34" charset="0"/>
              </a:rPr>
              <a:t>i2: </a:t>
            </a:r>
            <a:r>
              <a:rPr lang="zh-CN" altLang="en-US" dirty="0">
                <a:cs typeface="Arial" panose="020B0604020202020204" pitchFamily="34" charset="0"/>
              </a:rPr>
              <a:t>大规模生产，装配线，电力</a:t>
            </a:r>
            <a:br>
              <a:rPr lang="zh-CN" altLang="en-US" dirty="0">
                <a:cs typeface="Arial" panose="020B0604020202020204" pitchFamily="34" charset="0"/>
              </a:rPr>
            </a:br>
            <a:r>
              <a:rPr lang="en-US" altLang="zh-CN" dirty="0">
                <a:cs typeface="Arial" panose="020B0604020202020204" pitchFamily="34" charset="0"/>
              </a:rPr>
              <a:t>i3: </a:t>
            </a:r>
            <a:r>
              <a:rPr lang="zh-CN" altLang="en-US" dirty="0">
                <a:cs typeface="Arial" panose="020B0604020202020204" pitchFamily="34" charset="0"/>
              </a:rPr>
              <a:t>计算机和自动化</a:t>
            </a:r>
            <a:br>
              <a:rPr lang="zh-CN" altLang="en-US" dirty="0">
                <a:cs typeface="Arial" panose="020B0604020202020204" pitchFamily="34" charset="0"/>
              </a:rPr>
            </a:br>
            <a:r>
              <a:rPr lang="en-US" altLang="zh-CN" dirty="0">
                <a:cs typeface="Arial" panose="020B0604020202020204" pitchFamily="34" charset="0"/>
              </a:rPr>
              <a:t>i4: </a:t>
            </a:r>
            <a:r>
              <a:rPr lang="zh-CN" altLang="en-US" dirty="0">
                <a:cs typeface="Arial" panose="020B0604020202020204" pitchFamily="34" charset="0"/>
              </a:rPr>
              <a:t>信息物理系统 </a:t>
            </a:r>
            <a:r>
              <a:rPr lang="en-US" altLang="zh-CN" dirty="0">
                <a:cs typeface="Arial" panose="020B0604020202020204" pitchFamily="34" charset="0"/>
              </a:rPr>
              <a:t>[4]</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41</a:t>
            </a:fld>
            <a:endParaRPr lang="en-US" altLang="zh-CN"/>
          </a:p>
        </p:txBody>
      </p:sp>
      <p:pic>
        <p:nvPicPr>
          <p:cNvPr id="5" name="图片 4"/>
          <p:cNvPicPr>
            <a:picLocks noChangeAspect="1"/>
          </p:cNvPicPr>
          <p:nvPr/>
        </p:nvPicPr>
        <p:blipFill>
          <a:blip r:embed="rId2"/>
          <a:stretch>
            <a:fillRect/>
          </a:stretch>
        </p:blipFill>
        <p:spPr>
          <a:xfrm>
            <a:off x="2603452" y="2297446"/>
            <a:ext cx="5879741" cy="2452354"/>
          </a:xfrm>
          <a:prstGeom prst="rect">
            <a:avLst/>
          </a:prstGeom>
        </p:spPr>
      </p:pic>
    </p:spTree>
    <p:extLst>
      <p:ext uri="{BB962C8B-B14F-4D97-AF65-F5344CB8AC3E}">
        <p14:creationId xmlns:p14="http://schemas.microsoft.com/office/powerpoint/2010/main" val="166829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区块链</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区块链是一个不断增长的记录列表</a:t>
            </a:r>
            <a:r>
              <a:rPr lang="zh-CN" altLang="en-US" dirty="0" smtClean="0">
                <a:cs typeface="Arial" panose="020B0604020202020204" pitchFamily="34" charset="0"/>
              </a:rPr>
              <a:t>，称为</a:t>
            </a:r>
            <a:r>
              <a:rPr lang="zh-CN" altLang="en-US" dirty="0">
                <a:cs typeface="Arial" panose="020B0604020202020204" pitchFamily="34" charset="0"/>
              </a:rPr>
              <a:t>区块，它们使用</a:t>
            </a:r>
            <a:r>
              <a:rPr lang="zh-CN" altLang="en-US" dirty="0" smtClean="0">
                <a:cs typeface="Arial" panose="020B0604020202020204" pitchFamily="34" charset="0"/>
              </a:rPr>
              <a:t>密码学链接</a:t>
            </a:r>
            <a:r>
              <a:rPr lang="zh-CN" altLang="en-US" dirty="0">
                <a:cs typeface="Arial" panose="020B0604020202020204" pitchFamily="34" charset="0"/>
              </a:rPr>
              <a:t>和保护</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42</a:t>
            </a:fld>
            <a:endParaRPr lang="en-US" altLang="zh-CN"/>
          </a:p>
        </p:txBody>
      </p:sp>
    </p:spTree>
    <p:extLst>
      <p:ext uri="{BB962C8B-B14F-4D97-AF65-F5344CB8AC3E}">
        <p14:creationId xmlns:p14="http://schemas.microsoft.com/office/powerpoint/2010/main" val="137429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信息物理系统</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什么是</a:t>
            </a:r>
            <a:r>
              <a:rPr lang="en-US" altLang="zh-CN" dirty="0">
                <a:cs typeface="Arial" panose="020B0604020202020204" pitchFamily="34" charset="0"/>
              </a:rPr>
              <a:t>CPS</a:t>
            </a:r>
            <a:r>
              <a:rPr lang="zh-CN" altLang="en-US" dirty="0">
                <a:cs typeface="Arial" panose="020B0604020202020204" pitchFamily="34" charset="0"/>
              </a:rPr>
              <a:t>？</a:t>
            </a:r>
            <a:r>
              <a:rPr lang="en-US" altLang="zh-CN" dirty="0">
                <a:cs typeface="Arial" panose="020B0604020202020204" pitchFamily="34" charset="0"/>
              </a:rPr>
              <a:t>1:06</a:t>
            </a:r>
            <a:r>
              <a:rPr lang="zh-CN" altLang="en-US" dirty="0">
                <a:cs typeface="Arial" panose="020B0604020202020204" pitchFamily="34" charset="0"/>
              </a:rPr>
              <a:t>分钟</a:t>
            </a:r>
          </a:p>
          <a:p>
            <a:r>
              <a:rPr lang="zh-CN" altLang="en-US" dirty="0">
                <a:cs typeface="Arial" panose="020B0604020202020204" pitchFamily="34" charset="0"/>
              </a:rPr>
              <a:t>信息物理系统 </a:t>
            </a:r>
            <a:r>
              <a:rPr lang="en-US" altLang="zh-CN" dirty="0">
                <a:cs typeface="Arial" panose="020B0604020202020204" pitchFamily="34" charset="0"/>
              </a:rPr>
              <a:t>(CPS) </a:t>
            </a:r>
            <a:r>
              <a:rPr lang="zh-CN" altLang="en-US" dirty="0">
                <a:cs typeface="Arial" panose="020B0604020202020204" pitchFamily="34" charset="0"/>
              </a:rPr>
              <a:t>是由计算和物理组件的无缝集成构建而成并依赖于这种集成的工程系统。</a:t>
            </a:r>
          </a:p>
          <a:p>
            <a:r>
              <a:rPr lang="en-US" altLang="zh-CN" dirty="0">
                <a:cs typeface="Arial" panose="020B0604020202020204" pitchFamily="34" charset="0"/>
              </a:rPr>
              <a:t>CPS </a:t>
            </a:r>
            <a:r>
              <a:rPr lang="zh-CN" altLang="en-US" dirty="0">
                <a:cs typeface="Arial" panose="020B0604020202020204" pitchFamily="34" charset="0"/>
              </a:rPr>
              <a:t>的进步将实现能力、适应性、</a:t>
            </a:r>
            <a:br>
              <a:rPr lang="zh-CN" altLang="en-US" dirty="0">
                <a:cs typeface="Arial" panose="020B0604020202020204" pitchFamily="34" charset="0"/>
              </a:rPr>
            </a:br>
            <a:r>
              <a:rPr lang="zh-CN" altLang="en-US" dirty="0">
                <a:cs typeface="Arial" panose="020B0604020202020204" pitchFamily="34" charset="0"/>
              </a:rPr>
              <a:t>可扩展性、弹性、安全性、保障性和可用性，这将扩展这些关键系统的视野。</a:t>
            </a:r>
          </a:p>
          <a:p>
            <a:r>
              <a:rPr lang="zh-CN" altLang="en-US" dirty="0">
                <a:cs typeface="Arial" panose="020B0604020202020204" pitchFamily="34" charset="0"/>
              </a:rPr>
              <a:t>工业 </a:t>
            </a:r>
            <a:r>
              <a:rPr lang="en-US" altLang="zh-CN" dirty="0">
                <a:cs typeface="Arial" panose="020B0604020202020204" pitchFamily="34" charset="0"/>
              </a:rPr>
              <a:t>4.0 = CPS + </a:t>
            </a:r>
            <a:r>
              <a:rPr lang="en-US" altLang="zh-CN" dirty="0" err="1">
                <a:cs typeface="Arial" panose="020B0604020202020204" pitchFamily="34" charset="0"/>
              </a:rPr>
              <a:t>IoT</a:t>
            </a:r>
            <a:r>
              <a:rPr lang="en-US" altLang="zh-CN" dirty="0">
                <a:cs typeface="Arial" panose="020B0604020202020204" pitchFamily="34" charset="0"/>
              </a:rPr>
              <a:t> + </a:t>
            </a:r>
            <a:r>
              <a:rPr lang="zh-CN" altLang="en-US" dirty="0" smtClean="0">
                <a:cs typeface="Arial" panose="020B0604020202020204" pitchFamily="34" charset="0"/>
              </a:rPr>
              <a:t>服务</a:t>
            </a:r>
            <a:endParaRPr lang="zh-CN" altLang="en-US" dirty="0">
              <a:cs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43</a:t>
            </a:fld>
            <a:endParaRPr lang="en-US" altLang="zh-CN"/>
          </a:p>
        </p:txBody>
      </p:sp>
    </p:spTree>
    <p:extLst>
      <p:ext uri="{BB962C8B-B14F-4D97-AF65-F5344CB8AC3E}">
        <p14:creationId xmlns:p14="http://schemas.microsoft.com/office/powerpoint/2010/main" val="308472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数字孪生</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数字孪生 </a:t>
            </a:r>
            <a:r>
              <a:rPr lang="en-US" altLang="zh-CN" dirty="0">
                <a:cs typeface="Arial" panose="020B0604020202020204" pitchFamily="34" charset="0"/>
              </a:rPr>
              <a:t>(DT) </a:t>
            </a:r>
            <a:r>
              <a:rPr lang="zh-CN" altLang="en-US" dirty="0">
                <a:cs typeface="Arial" panose="020B0604020202020204" pitchFamily="34" charset="0"/>
              </a:rPr>
              <a:t>是使用物理数据、虚拟数据以及它们之间的交互数据对产品生命周期中所有组件的实时映射。</a:t>
            </a:r>
          </a:p>
          <a:p>
            <a:r>
              <a:rPr lang="en-US" altLang="zh-CN" dirty="0">
                <a:cs typeface="Arial" panose="020B0604020202020204" pitchFamily="34" charset="0"/>
              </a:rPr>
              <a:t>CPS </a:t>
            </a:r>
            <a:r>
              <a:rPr lang="zh-CN" altLang="en-US" dirty="0">
                <a:cs typeface="Arial" panose="020B0604020202020204" pitchFamily="34" charset="0"/>
              </a:rPr>
              <a:t>提供了一个具有综合视角的集成且兼容的框架。</a:t>
            </a:r>
          </a:p>
          <a:p>
            <a:r>
              <a:rPr lang="en-US" altLang="zh-CN" dirty="0">
                <a:cs typeface="Arial" panose="020B0604020202020204" pitchFamily="34" charset="0"/>
              </a:rPr>
              <a:t>DT </a:t>
            </a:r>
            <a:r>
              <a:rPr lang="zh-CN" altLang="en-US" dirty="0">
                <a:cs typeface="Arial" panose="020B0604020202020204" pitchFamily="34" charset="0"/>
              </a:rPr>
              <a:t>可以被视为其一个重点应用。</a:t>
            </a:r>
            <a:r>
              <a:rPr lang="en-US" altLang="zh-CN" dirty="0">
                <a:cs typeface="Arial" panose="020B0604020202020204" pitchFamily="34" charset="0"/>
              </a:rPr>
              <a:t>[53</a:t>
            </a:r>
            <a:r>
              <a:rPr lang="en-US" altLang="zh-CN" dirty="0" smtClean="0">
                <a:cs typeface="Arial" panose="020B0604020202020204" pitchFamily="34" charset="0"/>
              </a:rPr>
              <a:t>]</a:t>
            </a:r>
            <a:endParaRPr lang="en-US" altLang="zh-CN" dirty="0">
              <a:cs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44</a:t>
            </a:fld>
            <a:endParaRPr lang="en-US" altLang="zh-CN"/>
          </a:p>
        </p:txBody>
      </p:sp>
    </p:spTree>
    <p:extLst>
      <p:ext uri="{BB962C8B-B14F-4D97-AF65-F5344CB8AC3E}">
        <p14:creationId xmlns:p14="http://schemas.microsoft.com/office/powerpoint/2010/main" val="139491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科学的第四范式</a:t>
            </a:r>
          </a:p>
        </p:txBody>
      </p:sp>
      <p:sp>
        <p:nvSpPr>
          <p:cNvPr id="3" name="内容占位符 2"/>
          <p:cNvSpPr>
            <a:spLocks noGrp="1"/>
          </p:cNvSpPr>
          <p:nvPr>
            <p:ph idx="1"/>
          </p:nvPr>
        </p:nvSpPr>
        <p:spPr/>
        <p:txBody>
          <a:bodyPr/>
          <a:lstStyle/>
          <a:p>
            <a:r>
              <a:rPr lang="zh-CN" altLang="en-US" b="1" dirty="0">
                <a:cs typeface="Arial" panose="020B0604020202020204" pitchFamily="34" charset="0"/>
              </a:rPr>
              <a:t>第一范式：经验观察和实验</a:t>
            </a:r>
            <a:endParaRPr lang="zh-CN" altLang="en-US" dirty="0">
              <a:cs typeface="Arial" panose="020B0604020202020204" pitchFamily="34" charset="0"/>
            </a:endParaRPr>
          </a:p>
          <a:p>
            <a:r>
              <a:rPr lang="zh-CN" altLang="en-US" b="1" dirty="0">
                <a:cs typeface="Arial" panose="020B0604020202020204" pitchFamily="34" charset="0"/>
              </a:rPr>
              <a:t>第二范式：分析或理论方法</a:t>
            </a:r>
            <a:endParaRPr lang="zh-CN" altLang="en-US" dirty="0">
              <a:cs typeface="Arial" panose="020B0604020202020204" pitchFamily="34" charset="0"/>
            </a:endParaRPr>
          </a:p>
          <a:p>
            <a:r>
              <a:rPr lang="zh-CN" altLang="en-US" b="1" dirty="0">
                <a:cs typeface="Arial" panose="020B0604020202020204" pitchFamily="34" charset="0"/>
              </a:rPr>
              <a:t>第三范式：计算科学或模拟</a:t>
            </a:r>
            <a:endParaRPr lang="zh-CN" altLang="en-US" dirty="0">
              <a:cs typeface="Arial" panose="020B0604020202020204" pitchFamily="34" charset="0"/>
            </a:endParaRPr>
          </a:p>
          <a:p>
            <a:r>
              <a:rPr lang="zh-CN" altLang="en-US" b="1" dirty="0">
                <a:cs typeface="Arial" panose="020B0604020202020204" pitchFamily="34" charset="0"/>
              </a:rPr>
              <a:t>第四范式：数据密集型的科学发现</a:t>
            </a:r>
            <a:endParaRPr lang="zh-CN" altLang="en-US" dirty="0">
              <a:cs typeface="Arial" panose="020B0604020202020204" pitchFamily="34" charset="0"/>
            </a:endParaRPr>
          </a:p>
          <a:p>
            <a:r>
              <a:rPr lang="zh-CN" altLang="en-US" dirty="0">
                <a:cs typeface="Arial" panose="020B0604020202020204" pitchFamily="34" charset="0"/>
              </a:rPr>
              <a:t>第五范式呢？</a:t>
            </a:r>
          </a:p>
          <a:p>
            <a:r>
              <a:rPr lang="en-US" altLang="zh-CN" b="1" dirty="0">
                <a:cs typeface="Arial" panose="020B0604020202020204" pitchFamily="34" charset="0"/>
              </a:rPr>
              <a:t>AI</a:t>
            </a:r>
            <a:r>
              <a:rPr lang="zh-CN" altLang="en-US" b="1" dirty="0">
                <a:cs typeface="Arial" panose="020B0604020202020204" pitchFamily="34" charset="0"/>
              </a:rPr>
              <a:t>驱动的</a:t>
            </a:r>
            <a:r>
              <a:rPr lang="zh-CN" altLang="en-US" dirty="0">
                <a:cs typeface="Arial" panose="020B0604020202020204" pitchFamily="34" charset="0"/>
              </a:rPr>
              <a:t>科学发现</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45</a:t>
            </a:fld>
            <a:endParaRPr lang="en-US" altLang="zh-CN"/>
          </a:p>
        </p:txBody>
      </p:sp>
    </p:spTree>
    <p:extLst>
      <p:ext uri="{BB962C8B-B14F-4D97-AF65-F5344CB8AC3E}">
        <p14:creationId xmlns:p14="http://schemas.microsoft.com/office/powerpoint/2010/main" val="273634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人工智能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2.0 (AI 2.0)[56]</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随着以下应用的普及</a:t>
            </a:r>
          </a:p>
          <a:p>
            <a:r>
              <a:rPr lang="zh-CN" altLang="en-US" b="1" dirty="0">
                <a:cs typeface="Arial" panose="020B0604020202020204" pitchFamily="34" charset="0"/>
              </a:rPr>
              <a:t>互联网</a:t>
            </a:r>
            <a:endParaRPr lang="zh-CN" altLang="en-US" dirty="0">
              <a:cs typeface="Arial" panose="020B0604020202020204" pitchFamily="34" charset="0"/>
            </a:endParaRPr>
          </a:p>
          <a:p>
            <a:r>
              <a:rPr lang="zh-CN" altLang="en-US" i="1" dirty="0">
                <a:cs typeface="Arial" panose="020B0604020202020204" pitchFamily="34" charset="0"/>
              </a:rPr>
              <a:t>传感器的普遍存在</a:t>
            </a:r>
            <a:endParaRPr lang="zh-CN" altLang="en-US" dirty="0">
              <a:cs typeface="Arial" panose="020B0604020202020204" pitchFamily="34" charset="0"/>
            </a:endParaRPr>
          </a:p>
          <a:p>
            <a:r>
              <a:rPr lang="zh-CN" altLang="en-US" i="1" dirty="0">
                <a:cs typeface="Arial" panose="020B0604020202020204" pitchFamily="34" charset="0"/>
              </a:rPr>
              <a:t>大数据的出现</a:t>
            </a:r>
            <a:endParaRPr lang="zh-CN" altLang="en-US" dirty="0">
              <a:cs typeface="Arial" panose="020B0604020202020204" pitchFamily="34" charset="0"/>
            </a:endParaRPr>
          </a:p>
          <a:p>
            <a:r>
              <a:rPr lang="zh-CN" altLang="en-US" i="1" dirty="0">
                <a:cs typeface="Arial" panose="020B0604020202020204" pitchFamily="34" charset="0"/>
              </a:rPr>
              <a:t>电子商务的发展</a:t>
            </a:r>
            <a:endParaRPr lang="zh-CN" altLang="en-US" dirty="0">
              <a:cs typeface="Arial" panose="020B0604020202020204" pitchFamily="34" charset="0"/>
            </a:endParaRPr>
          </a:p>
          <a:p>
            <a:r>
              <a:rPr lang="zh-CN" altLang="en-US" i="1" dirty="0">
                <a:cs typeface="Arial" panose="020B0604020202020204" pitchFamily="34" charset="0"/>
              </a:rPr>
              <a:t>信息社区的兴起</a:t>
            </a:r>
            <a:endParaRPr lang="zh-CN" altLang="en-US" dirty="0">
              <a:cs typeface="Arial" panose="020B0604020202020204" pitchFamily="34" charset="0"/>
            </a:endParaRPr>
          </a:p>
          <a:p>
            <a:r>
              <a:rPr lang="zh-CN" altLang="en-US" i="1" dirty="0">
                <a:cs typeface="Arial" panose="020B0604020202020204" pitchFamily="34" charset="0"/>
              </a:rPr>
              <a:t>社会、物理空间和网络空间中数据和知识的互联与融合</a:t>
            </a:r>
            <a:endParaRPr lang="zh-CN" altLang="en-US" dirty="0">
              <a:cs typeface="Arial" panose="020B0604020202020204" pitchFamily="34" charset="0"/>
            </a:endParaRPr>
          </a:p>
          <a:p>
            <a:r>
              <a:rPr lang="zh-CN" altLang="en-US" dirty="0">
                <a:cs typeface="Arial" panose="020B0604020202020204" pitchFamily="34" charset="0"/>
              </a:rPr>
              <a:t>围绕 </a:t>
            </a:r>
            <a:r>
              <a:rPr lang="en-US" altLang="zh-CN" dirty="0">
                <a:cs typeface="Arial" panose="020B0604020202020204" pitchFamily="34" charset="0"/>
              </a:rPr>
              <a:t>AI </a:t>
            </a:r>
            <a:r>
              <a:rPr lang="zh-CN" altLang="en-US" dirty="0">
                <a:cs typeface="Arial" panose="020B0604020202020204" pitchFamily="34" charset="0"/>
              </a:rPr>
              <a:t>发展的信息环境发生了深刻变化，导致进入一个新的进化阶段：</a:t>
            </a:r>
            <a:r>
              <a:rPr lang="en-US" altLang="zh-CN" dirty="0">
                <a:cs typeface="Arial" panose="020B0604020202020204" pitchFamily="34" charset="0"/>
              </a:rPr>
              <a:t>AI </a:t>
            </a:r>
            <a:r>
              <a:rPr lang="en-US" altLang="zh-CN" dirty="0" smtClean="0">
                <a:cs typeface="Arial" panose="020B0604020202020204" pitchFamily="34" charset="0"/>
              </a:rPr>
              <a:t>2.0</a:t>
            </a:r>
            <a:endParaRPr lang="en-US" altLang="zh-CN" dirty="0">
              <a:cs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46</a:t>
            </a:fld>
            <a:endParaRPr lang="en-US" altLang="zh-CN"/>
          </a:p>
        </p:txBody>
      </p:sp>
    </p:spTree>
    <p:extLst>
      <p:ext uri="{BB962C8B-B14F-4D97-AF65-F5344CB8AC3E}">
        <p14:creationId xmlns:p14="http://schemas.microsoft.com/office/powerpoint/2010/main" val="153244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AI 2.0</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基于大数据的 </a:t>
            </a:r>
            <a:r>
              <a:rPr lang="en-US" altLang="zh-CN" dirty="0">
                <a:cs typeface="Arial" panose="020B0604020202020204" pitchFamily="34" charset="0"/>
              </a:rPr>
              <a:t>AI</a:t>
            </a:r>
          </a:p>
          <a:p>
            <a:r>
              <a:rPr lang="zh-CN" altLang="en-US" dirty="0">
                <a:cs typeface="Arial" panose="020B0604020202020204" pitchFamily="34" charset="0"/>
              </a:rPr>
              <a:t>互联网群体智能</a:t>
            </a:r>
          </a:p>
          <a:p>
            <a:r>
              <a:rPr lang="zh-CN" altLang="en-US" dirty="0">
                <a:cs typeface="Arial" panose="020B0604020202020204" pitchFamily="34" charset="0"/>
              </a:rPr>
              <a:t>跨媒体智能</a:t>
            </a:r>
          </a:p>
          <a:p>
            <a:r>
              <a:rPr lang="zh-CN" altLang="en-US" dirty="0">
                <a:cs typeface="Arial" panose="020B0604020202020204" pitchFamily="34" charset="0"/>
              </a:rPr>
              <a:t>人机混合增强智能</a:t>
            </a:r>
          </a:p>
          <a:p>
            <a:r>
              <a:rPr lang="zh-CN" altLang="en-US" dirty="0">
                <a:cs typeface="Arial" panose="020B0604020202020204" pitchFamily="34" charset="0"/>
              </a:rPr>
              <a:t>自主智能系统</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47</a:t>
            </a:fld>
            <a:endParaRPr lang="en-US" altLang="zh-CN"/>
          </a:p>
        </p:txBody>
      </p:sp>
    </p:spTree>
    <p:extLst>
      <p:ext uri="{BB962C8B-B14F-4D97-AF65-F5344CB8AC3E}">
        <p14:creationId xmlns:p14="http://schemas.microsoft.com/office/powerpoint/2010/main" val="210232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边缘 </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AI</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边缘 </a:t>
            </a:r>
            <a:r>
              <a:rPr lang="en-US" altLang="zh-CN" dirty="0">
                <a:cs typeface="Arial" panose="020B0604020202020204" pitchFamily="34" charset="0"/>
              </a:rPr>
              <a:t>AI </a:t>
            </a:r>
            <a:r>
              <a:rPr lang="zh-CN" altLang="en-US" dirty="0">
                <a:cs typeface="Arial" panose="020B0604020202020204" pitchFamily="34" charset="0"/>
              </a:rPr>
              <a:t>指的是在</a:t>
            </a:r>
            <a:r>
              <a:rPr lang="zh-CN" altLang="en-US" b="1" dirty="0">
                <a:cs typeface="Arial" panose="020B0604020202020204" pitchFamily="34" charset="0"/>
              </a:rPr>
              <a:t>硬件设备</a:t>
            </a:r>
            <a:r>
              <a:rPr lang="zh-CN" altLang="en-US" dirty="0">
                <a:cs typeface="Arial" panose="020B0604020202020204" pitchFamily="34" charset="0"/>
              </a:rPr>
              <a:t>上本地处理的 </a:t>
            </a:r>
            <a:r>
              <a:rPr lang="en-US" altLang="zh-CN" dirty="0">
                <a:cs typeface="Arial" panose="020B0604020202020204" pitchFamily="34" charset="0"/>
              </a:rPr>
              <a:t>AI </a:t>
            </a:r>
            <a:r>
              <a:rPr lang="zh-CN" altLang="en-US" dirty="0">
                <a:cs typeface="Arial" panose="020B0604020202020204" pitchFamily="34" charset="0"/>
              </a:rPr>
              <a:t>算法，并且可以在没有连接的情况下处理数据。</a:t>
            </a:r>
          </a:p>
          <a:p>
            <a:r>
              <a:rPr lang="zh-CN" altLang="en-US" dirty="0">
                <a:cs typeface="Arial" panose="020B0604020202020204" pitchFamily="34" charset="0"/>
              </a:rPr>
              <a:t>这意味着诸如数据创建之类的操作可以在不流式传输或将数据存储在云中的情况下发生。</a:t>
            </a:r>
          </a:p>
          <a:p>
            <a:r>
              <a:rPr lang="zh-CN" altLang="en-US" dirty="0">
                <a:cs typeface="Arial" panose="020B0604020202020204" pitchFamily="34" charset="0"/>
              </a:rPr>
              <a:t>这一点很重要，因为越来越多的情况下设备数据无法通过云处理。</a:t>
            </a:r>
          </a:p>
          <a:p>
            <a:r>
              <a:rPr lang="zh-CN" altLang="en-US" dirty="0">
                <a:cs typeface="Arial" panose="020B0604020202020204" pitchFamily="34" charset="0"/>
              </a:rPr>
              <a:t>例如，工厂机器人和汽车需要具有最小延迟的高速处理。</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48</a:t>
            </a:fld>
            <a:endParaRPr lang="en-US" altLang="zh-CN"/>
          </a:p>
        </p:txBody>
      </p:sp>
    </p:spTree>
    <p:extLst>
      <p:ext uri="{BB962C8B-B14F-4D97-AF65-F5344CB8AC3E}">
        <p14:creationId xmlns:p14="http://schemas.microsoft.com/office/powerpoint/2010/main" val="332775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49</a:t>
            </a:fld>
            <a:endParaRPr lang="en-US" altLang="zh-CN"/>
          </a:p>
        </p:txBody>
      </p:sp>
      <p:pic>
        <p:nvPicPr>
          <p:cNvPr id="5" name="图片 4"/>
          <p:cNvPicPr>
            <a:picLocks noChangeAspect="1"/>
          </p:cNvPicPr>
          <p:nvPr/>
        </p:nvPicPr>
        <p:blipFill>
          <a:blip r:embed="rId2"/>
          <a:stretch>
            <a:fillRect/>
          </a:stretch>
        </p:blipFill>
        <p:spPr>
          <a:xfrm>
            <a:off x="28222" y="0"/>
            <a:ext cx="9087556" cy="5143500"/>
          </a:xfrm>
          <a:prstGeom prst="rect">
            <a:avLst/>
          </a:prstGeom>
        </p:spPr>
      </p:pic>
    </p:spTree>
    <p:extLst>
      <p:ext uri="{BB962C8B-B14F-4D97-AF65-F5344CB8AC3E}">
        <p14:creationId xmlns:p14="http://schemas.microsoft.com/office/powerpoint/2010/main" val="377931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什么是“智能”？（定义）</a:t>
            </a:r>
            <a:endParaRPr lang="zh-CN" altLang="en-US" dirty="0"/>
          </a:p>
        </p:txBody>
      </p:sp>
      <p:sp>
        <p:nvSpPr>
          <p:cNvPr id="3" name="内容占位符 2"/>
          <p:cNvSpPr>
            <a:spLocks noGrp="1"/>
          </p:cNvSpPr>
          <p:nvPr>
            <p:ph idx="1"/>
          </p:nvPr>
        </p:nvSpPr>
        <p:spPr/>
        <p:txBody>
          <a:bodyPr/>
          <a:lstStyle/>
          <a:p>
            <a:r>
              <a:rPr lang="zh-CN" altLang="en-US" dirty="0"/>
              <a:t>智能可以广义地定义为个体或系统获取、理解、处理和应用知识或信息的能力，使其能够解决问题、学习、决策和适应新情况。</a:t>
            </a:r>
          </a:p>
          <a:p>
            <a:r>
              <a:rPr lang="zh-CN" altLang="en-US" dirty="0"/>
              <a:t>它包含各种认知能力和技能，这些能力有助于有效的推理、问题解决和学习过程。</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a:t>
            </a:fld>
            <a:endParaRPr lang="en-US" altLang="zh-CN"/>
          </a:p>
        </p:txBody>
      </p:sp>
    </p:spTree>
    <p:extLst>
      <p:ext uri="{BB962C8B-B14F-4D97-AF65-F5344CB8AC3E}">
        <p14:creationId xmlns:p14="http://schemas.microsoft.com/office/powerpoint/2010/main" val="403150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边缘计算的好处</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高效的预测性维护和资产管理</a:t>
            </a:r>
          </a:p>
          <a:p>
            <a:r>
              <a:rPr lang="zh-CN" altLang="en-US" dirty="0">
                <a:cs typeface="Arial" panose="020B0604020202020204" pitchFamily="34" charset="0"/>
              </a:rPr>
              <a:t>每个产品的检测时间少于一分钟</a:t>
            </a:r>
          </a:p>
          <a:p>
            <a:r>
              <a:rPr lang="zh-CN" altLang="en-US" dirty="0">
                <a:cs typeface="Arial" panose="020B0604020202020204" pitchFamily="34" charset="0"/>
              </a:rPr>
              <a:t>减少现场问题</a:t>
            </a:r>
          </a:p>
          <a:p>
            <a:r>
              <a:rPr lang="zh-CN" altLang="en-US" dirty="0">
                <a:cs typeface="Arial" panose="020B0604020202020204" pitchFamily="34" charset="0"/>
              </a:rPr>
              <a:t>更好的客户满意度</a:t>
            </a:r>
          </a:p>
          <a:p>
            <a:r>
              <a:rPr lang="zh-CN" altLang="en-US" dirty="0">
                <a:cs typeface="Arial" panose="020B0604020202020204" pitchFamily="34" charset="0"/>
              </a:rPr>
              <a:t>确保大规模边缘 </a:t>
            </a:r>
            <a:r>
              <a:rPr lang="en-US" altLang="zh-CN" dirty="0">
                <a:cs typeface="Arial" panose="020B0604020202020204" pitchFamily="34" charset="0"/>
              </a:rPr>
              <a:t>AI </a:t>
            </a:r>
            <a:r>
              <a:rPr lang="zh-CN" altLang="en-US" dirty="0">
                <a:cs typeface="Arial" panose="020B0604020202020204" pitchFamily="34" charset="0"/>
              </a:rPr>
              <a:t>基础设施和边缘设备生命周期管理</a:t>
            </a:r>
          </a:p>
          <a:p>
            <a:r>
              <a:rPr lang="zh-CN" altLang="en-US" dirty="0">
                <a:cs typeface="Arial" panose="020B0604020202020204" pitchFamily="34" charset="0"/>
              </a:rPr>
              <a:t>改善城市交通管制措施。</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50</a:t>
            </a:fld>
            <a:endParaRPr lang="en-US" altLang="zh-CN"/>
          </a:p>
        </p:txBody>
      </p:sp>
    </p:spTree>
    <p:extLst>
      <p:ext uri="{BB962C8B-B14F-4D97-AF65-F5344CB8AC3E}">
        <p14:creationId xmlns:p14="http://schemas.microsoft.com/office/powerpoint/2010/main" val="298958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边缘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AI </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的优势</a:t>
            </a:r>
          </a:p>
        </p:txBody>
      </p:sp>
      <p:sp>
        <p:nvSpPr>
          <p:cNvPr id="3" name="内容占位符 2"/>
          <p:cNvSpPr>
            <a:spLocks noGrp="1"/>
          </p:cNvSpPr>
          <p:nvPr>
            <p:ph idx="1"/>
          </p:nvPr>
        </p:nvSpPr>
        <p:spPr/>
        <p:txBody>
          <a:bodyPr/>
          <a:lstStyle/>
          <a:p>
            <a:r>
              <a:rPr lang="zh-CN" altLang="en-US" dirty="0">
                <a:cs typeface="Arial" panose="020B0604020202020204" pitchFamily="34" charset="0"/>
              </a:rPr>
              <a:t>隐私</a:t>
            </a:r>
          </a:p>
          <a:p>
            <a:r>
              <a:rPr lang="zh-CN" altLang="en-US" dirty="0">
                <a:cs typeface="Arial" panose="020B0604020202020204" pitchFamily="34" charset="0"/>
              </a:rPr>
              <a:t>降低延迟</a:t>
            </a:r>
          </a:p>
          <a:p>
            <a:r>
              <a:rPr lang="zh-CN" altLang="en-US" dirty="0">
                <a:cs typeface="Arial" panose="020B0604020202020204" pitchFamily="34" charset="0"/>
              </a:rPr>
              <a:t>最小带宽（</a:t>
            </a:r>
            <a:r>
              <a:rPr lang="en-US" altLang="zh-CN" dirty="0">
                <a:cs typeface="Arial" panose="020B0604020202020204" pitchFamily="34" charset="0"/>
              </a:rPr>
              <a:t>cloudlet</a:t>
            </a:r>
            <a:r>
              <a:rPr lang="zh-CN" altLang="en-US" dirty="0">
                <a:cs typeface="Arial" panose="020B0604020202020204" pitchFamily="34" charset="0"/>
              </a:rPr>
              <a:t>）</a:t>
            </a:r>
          </a:p>
          <a:p>
            <a:r>
              <a:rPr lang="zh-CN" altLang="en-US" dirty="0">
                <a:cs typeface="Arial" panose="020B0604020202020204" pitchFamily="34" charset="0"/>
              </a:rPr>
              <a:t>低成本数字基础</a:t>
            </a:r>
            <a:r>
              <a:rPr lang="zh-CN" altLang="en-US" dirty="0" smtClean="0">
                <a:cs typeface="Arial" panose="020B0604020202020204" pitchFamily="34" charset="0"/>
              </a:rPr>
              <a:t>设施</a:t>
            </a:r>
            <a:endParaRPr lang="zh-CN" altLang="en-US" dirty="0">
              <a:cs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51</a:t>
            </a:fld>
            <a:endParaRPr lang="en-US" altLang="zh-CN"/>
          </a:p>
        </p:txBody>
      </p:sp>
      <p:pic>
        <p:nvPicPr>
          <p:cNvPr id="5" name="图片 4"/>
          <p:cNvPicPr>
            <a:picLocks noChangeAspect="1"/>
          </p:cNvPicPr>
          <p:nvPr/>
        </p:nvPicPr>
        <p:blipFill>
          <a:blip r:embed="rId2"/>
          <a:stretch>
            <a:fillRect/>
          </a:stretch>
        </p:blipFill>
        <p:spPr>
          <a:xfrm>
            <a:off x="2326872" y="2699309"/>
            <a:ext cx="7138787" cy="2429904"/>
          </a:xfrm>
          <a:prstGeom prst="rect">
            <a:avLst/>
          </a:prstGeom>
        </p:spPr>
      </p:pic>
    </p:spTree>
    <p:extLst>
      <p:ext uri="{BB962C8B-B14F-4D97-AF65-F5344CB8AC3E}">
        <p14:creationId xmlns:p14="http://schemas.microsoft.com/office/powerpoint/2010/main" val="278535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边缘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AI </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的挑战</a:t>
            </a:r>
          </a:p>
        </p:txBody>
      </p:sp>
      <p:sp>
        <p:nvSpPr>
          <p:cNvPr id="3" name="内容占位符 2"/>
          <p:cNvSpPr>
            <a:spLocks noGrp="1"/>
          </p:cNvSpPr>
          <p:nvPr>
            <p:ph idx="1"/>
          </p:nvPr>
        </p:nvSpPr>
        <p:spPr/>
        <p:txBody>
          <a:bodyPr/>
          <a:lstStyle/>
          <a:p>
            <a:r>
              <a:rPr lang="zh-CN" altLang="en-US" sz="2800" dirty="0">
                <a:cs typeface="Arial" panose="020B0604020202020204" pitchFamily="34" charset="0"/>
              </a:rPr>
              <a:t>数据质量差</a:t>
            </a:r>
          </a:p>
          <a:p>
            <a:r>
              <a:rPr lang="zh-CN" altLang="en-US" sz="2800" dirty="0">
                <a:cs typeface="Arial" panose="020B0604020202020204" pitchFamily="34" charset="0"/>
              </a:rPr>
              <a:t>安全功能脆弱</a:t>
            </a:r>
          </a:p>
          <a:p>
            <a:r>
              <a:rPr lang="zh-CN" altLang="en-US" sz="2800" dirty="0">
                <a:cs typeface="Arial" panose="020B0604020202020204" pitchFamily="34" charset="0"/>
              </a:rPr>
              <a:t>有限的机器学习能力</a:t>
            </a:r>
          </a:p>
          <a:p>
            <a:r>
              <a:rPr lang="zh-CN" altLang="en-US" sz="2800" dirty="0">
                <a:cs typeface="Arial" panose="020B0604020202020204" pitchFamily="34" charset="0"/>
              </a:rPr>
              <a:t>修剪 </a:t>
            </a:r>
            <a:r>
              <a:rPr lang="en-US" altLang="zh-CN" sz="2800" dirty="0">
                <a:cs typeface="Arial" panose="020B0604020202020204" pitchFamily="34" charset="0"/>
              </a:rPr>
              <a:t>AI </a:t>
            </a:r>
            <a:r>
              <a:rPr lang="zh-CN" altLang="en-US" sz="2800" dirty="0">
                <a:cs typeface="Arial" panose="020B0604020202020204" pitchFamily="34" charset="0"/>
              </a:rPr>
              <a:t>网络</a:t>
            </a:r>
          </a:p>
          <a:p>
            <a:r>
              <a:rPr lang="zh-CN" altLang="en-US" sz="2800" b="1" dirty="0">
                <a:cs typeface="Arial" panose="020B0604020202020204" pitchFamily="34" charset="0"/>
              </a:rPr>
              <a:t>数据中心</a:t>
            </a:r>
          </a:p>
          <a:p>
            <a:r>
              <a:rPr lang="zh-CN" altLang="en-US" sz="2800" dirty="0">
                <a:cs typeface="Arial" panose="020B0604020202020204" pitchFamily="34" charset="0"/>
              </a:rPr>
              <a:t>访问所有</a:t>
            </a:r>
            <a:r>
              <a:rPr lang="zh-CN" altLang="en-US" sz="2800" dirty="0" smtClean="0">
                <a:cs typeface="Arial" panose="020B0604020202020204" pitchFamily="34" charset="0"/>
              </a:rPr>
              <a:t>框架</a:t>
            </a:r>
            <a:endParaRPr lang="zh-CN" altLang="en-US" sz="2800" dirty="0">
              <a:cs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52</a:t>
            </a:fld>
            <a:endParaRPr lang="en-US" altLang="zh-CN"/>
          </a:p>
        </p:txBody>
      </p:sp>
      <p:pic>
        <p:nvPicPr>
          <p:cNvPr id="14" name="图片 13"/>
          <p:cNvPicPr>
            <a:picLocks noChangeAspect="1"/>
          </p:cNvPicPr>
          <p:nvPr/>
        </p:nvPicPr>
        <p:blipFill>
          <a:blip r:embed="rId2"/>
          <a:stretch>
            <a:fillRect/>
          </a:stretch>
        </p:blipFill>
        <p:spPr>
          <a:xfrm>
            <a:off x="2808076" y="3031226"/>
            <a:ext cx="6225871" cy="1926537"/>
          </a:xfrm>
          <a:prstGeom prst="rect">
            <a:avLst/>
          </a:prstGeom>
        </p:spPr>
      </p:pic>
    </p:spTree>
    <p:extLst>
      <p:ext uri="{BB962C8B-B14F-4D97-AF65-F5344CB8AC3E}">
        <p14:creationId xmlns:p14="http://schemas.microsoft.com/office/powerpoint/2010/main" val="17129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为什么 </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AI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具有国家重要性</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社会影响：个性化用户体验，改变社交媒体互动。</a:t>
            </a:r>
          </a:p>
          <a:p>
            <a:r>
              <a:rPr lang="zh-CN" altLang="en-US" dirty="0">
                <a:cs typeface="Arial" panose="020B0604020202020204" pitchFamily="34" charset="0"/>
              </a:rPr>
              <a:t>教育影响：实现个性化学习，减轻教学行政负担。</a:t>
            </a:r>
          </a:p>
          <a:p>
            <a:r>
              <a:rPr lang="zh-CN" altLang="en-US" dirty="0">
                <a:cs typeface="Arial" panose="020B0604020202020204" pitchFamily="34" charset="0"/>
              </a:rPr>
              <a:t>经济影响：驱动生产力，可能自动化和取代人类工作。</a:t>
            </a:r>
          </a:p>
          <a:p>
            <a:r>
              <a:rPr lang="zh-CN" altLang="en-US" dirty="0">
                <a:cs typeface="Arial" panose="020B0604020202020204" pitchFamily="34" charset="0"/>
              </a:rPr>
              <a:t>技术影响：推动机器人技术、物联网和数据分析的进步</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zh-CN" altLang="en-US" dirty="0">
                <a:cs typeface="Arial" panose="020B0604020202020204" pitchFamily="34" charset="0"/>
              </a:rPr>
              <a:t>环境影响：协助环境监测，改善资源管理。</a:t>
            </a:r>
          </a:p>
          <a:p>
            <a:r>
              <a:rPr lang="zh-CN" altLang="en-US" dirty="0">
                <a:cs typeface="Arial" panose="020B0604020202020204" pitchFamily="34" charset="0"/>
              </a:rPr>
              <a:t>政策影响：需要新的治理机制来处理隐私、安全、伦理使用问题。</a:t>
            </a:r>
          </a:p>
          <a:p>
            <a:r>
              <a:rPr lang="zh-CN" altLang="en-US" dirty="0">
                <a:cs typeface="Arial" panose="020B0604020202020204" pitchFamily="34" charset="0"/>
              </a:rPr>
              <a:t>健康影响：提高诊断准确性，定制治疗方案，管理健康数据</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zh-CN" altLang="en-US" dirty="0">
                <a:cs typeface="Arial" panose="020B0604020202020204" pitchFamily="34" charset="0"/>
              </a:rPr>
              <a:t>伦理影响：决策、公平性、问责制和透明度方面的考量。</a:t>
            </a:r>
          </a:p>
          <a:p>
            <a:r>
              <a:rPr lang="zh-CN" altLang="en-US" dirty="0">
                <a:cs typeface="Arial" panose="020B0604020202020204" pitchFamily="34" charset="0"/>
              </a:rPr>
              <a:t>网络安全影响：增强防御，检测威胁，保护数据。</a:t>
            </a:r>
          </a:p>
          <a:p>
            <a:r>
              <a:rPr lang="zh-CN" altLang="en-US" dirty="0">
                <a:cs typeface="Arial" panose="020B0604020202020204" pitchFamily="34" charset="0"/>
              </a:rPr>
              <a:t>法律和监管影响：知识产权、责任和治理方面的挑战。</a:t>
            </a:r>
          </a:p>
          <a:p>
            <a:r>
              <a:rPr lang="zh-CN" altLang="en-US" dirty="0">
                <a:cs typeface="Arial" panose="020B0604020202020204" pitchFamily="34" charset="0"/>
              </a:rPr>
              <a:t>文化和多样性考量：避免偏见，促进包容性，减少歧视。</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53</a:t>
            </a:fld>
            <a:endParaRPr lang="en-US" altLang="zh-CN"/>
          </a:p>
        </p:txBody>
      </p:sp>
    </p:spTree>
    <p:extLst>
      <p:ext uri="{BB962C8B-B14F-4D97-AF65-F5344CB8AC3E}">
        <p14:creationId xmlns:p14="http://schemas.microsoft.com/office/powerpoint/2010/main" val="15326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什么是 </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AI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政策？</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[57]</a:t>
            </a:r>
          </a:p>
        </p:txBody>
      </p:sp>
      <p:sp>
        <p:nvSpPr>
          <p:cNvPr id="3" name="内容占位符 2"/>
          <p:cNvSpPr>
            <a:spLocks noGrp="1"/>
          </p:cNvSpPr>
          <p:nvPr>
            <p:ph idx="1"/>
          </p:nvPr>
        </p:nvSpPr>
        <p:spPr/>
        <p:txBody>
          <a:bodyPr/>
          <a:lstStyle/>
          <a:p>
            <a:r>
              <a:rPr lang="en-US" altLang="zh-CN" sz="2800" dirty="0">
                <a:cs typeface="Arial" panose="020B0604020202020204" pitchFamily="34" charset="0"/>
              </a:rPr>
              <a:t>AI </a:t>
            </a:r>
            <a:r>
              <a:rPr lang="zh-CN" altLang="en-US" sz="2800" dirty="0">
                <a:cs typeface="Arial" panose="020B0604020202020204" pitchFamily="34" charset="0"/>
              </a:rPr>
              <a:t>政策被定义为</a:t>
            </a:r>
            <a:r>
              <a:rPr lang="zh-CN" altLang="en-US" sz="2800" b="1" dirty="0">
                <a:cs typeface="Arial" panose="020B0604020202020204" pitchFamily="34" charset="0"/>
              </a:rPr>
              <a:t>最大化</a:t>
            </a:r>
            <a:r>
              <a:rPr lang="zh-CN" altLang="en-US" sz="2800" dirty="0">
                <a:cs typeface="Arial" panose="020B0604020202020204" pitchFamily="34" charset="0"/>
              </a:rPr>
              <a:t> </a:t>
            </a:r>
            <a:r>
              <a:rPr lang="en-US" altLang="zh-CN" sz="2800" dirty="0">
                <a:cs typeface="Arial" panose="020B0604020202020204" pitchFamily="34" charset="0"/>
              </a:rPr>
              <a:t>AI </a:t>
            </a:r>
            <a:r>
              <a:rPr lang="zh-CN" altLang="en-US" sz="2800" dirty="0">
                <a:cs typeface="Arial" panose="020B0604020202020204" pitchFamily="34" charset="0"/>
              </a:rPr>
              <a:t>益处，同时</a:t>
            </a:r>
            <a:r>
              <a:rPr lang="zh-CN" altLang="en-US" sz="2800" b="1" dirty="0">
                <a:cs typeface="Arial" panose="020B0604020202020204" pitchFamily="34" charset="0"/>
              </a:rPr>
              <a:t>最小化</a:t>
            </a:r>
            <a:r>
              <a:rPr lang="zh-CN" altLang="en-US" sz="2800" dirty="0">
                <a:cs typeface="Arial" panose="020B0604020202020204" pitchFamily="34" charset="0"/>
              </a:rPr>
              <a:t>其潜在成本和风险的公共政策。</a:t>
            </a:r>
          </a:p>
          <a:p>
            <a:r>
              <a:rPr lang="zh-CN" altLang="en-US" sz="2800" dirty="0">
                <a:cs typeface="Arial" panose="020B0604020202020204" pitchFamily="34" charset="0"/>
              </a:rPr>
              <a:t>从这个角度来看，</a:t>
            </a:r>
            <a:r>
              <a:rPr lang="en-US" altLang="zh-CN" sz="2800" dirty="0">
                <a:cs typeface="Arial" panose="020B0604020202020204" pitchFamily="34" charset="0"/>
              </a:rPr>
              <a:t>AI </a:t>
            </a:r>
            <a:r>
              <a:rPr lang="zh-CN" altLang="en-US" sz="2800" dirty="0">
                <a:cs typeface="Arial" panose="020B0604020202020204" pitchFamily="34" charset="0"/>
              </a:rPr>
              <a:t>政策的</a:t>
            </a:r>
            <a:r>
              <a:rPr lang="zh-CN" altLang="en-US" sz="2800" b="1" dirty="0">
                <a:cs typeface="Arial" panose="020B0604020202020204" pitchFamily="34" charset="0"/>
              </a:rPr>
              <a:t>目的</a:t>
            </a:r>
            <a:r>
              <a:rPr lang="zh-CN" altLang="en-US" sz="2800" dirty="0">
                <a:cs typeface="Arial" panose="020B0604020202020204" pitchFamily="34" charset="0"/>
              </a:rPr>
              <a:t>是</a:t>
            </a:r>
            <a:r>
              <a:rPr lang="zh-CN" altLang="en-US" sz="2800" b="1" dirty="0">
                <a:cs typeface="Arial" panose="020B0604020202020204" pitchFamily="34" charset="0"/>
              </a:rPr>
              <a:t>双重的</a:t>
            </a:r>
            <a:r>
              <a:rPr lang="zh-CN" altLang="en-US" sz="2800" dirty="0">
                <a:cs typeface="Arial" panose="020B0604020202020204" pitchFamily="34" charset="0"/>
              </a:rPr>
              <a:t>：</a:t>
            </a:r>
          </a:p>
          <a:p>
            <a:pPr lvl="1"/>
            <a:r>
              <a:rPr lang="zh-CN" altLang="en-US" dirty="0"/>
              <a:t>政府应</a:t>
            </a:r>
            <a:r>
              <a:rPr lang="zh-CN" altLang="en-US" b="1" dirty="0"/>
              <a:t>投资</a:t>
            </a:r>
            <a:r>
              <a:rPr lang="zh-CN" altLang="en-US" dirty="0"/>
              <a:t>于 </a:t>
            </a:r>
            <a:r>
              <a:rPr lang="en-US" altLang="zh-CN" dirty="0"/>
              <a:t>AI </a:t>
            </a:r>
            <a:r>
              <a:rPr lang="zh-CN" altLang="en-US" dirty="0"/>
              <a:t>的开发和采用，以</a:t>
            </a:r>
            <a:r>
              <a:rPr lang="zh-CN" altLang="en-US" b="1" dirty="0"/>
              <a:t>确保</a:t>
            </a:r>
            <a:r>
              <a:rPr lang="zh-CN" altLang="en-US" dirty="0"/>
              <a:t>其给经济和社会带来的诸多</a:t>
            </a:r>
            <a:r>
              <a:rPr lang="zh-CN" altLang="en-US" b="1" dirty="0"/>
              <a:t>益处</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54</a:t>
            </a:fld>
            <a:endParaRPr lang="en-US" altLang="zh-CN"/>
          </a:p>
        </p:txBody>
      </p:sp>
    </p:spTree>
    <p:extLst>
      <p:ext uri="{BB962C8B-B14F-4D97-AF65-F5344CB8AC3E}">
        <p14:creationId xmlns:p14="http://schemas.microsoft.com/office/powerpoint/2010/main" val="401974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什么是 </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AI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政策？</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 政府可以通过投资于基础和应用研究、专门的 </a:t>
            </a:r>
            <a:r>
              <a:rPr lang="en-US" altLang="zh-CN" dirty="0">
                <a:cs typeface="Arial" panose="020B0604020202020204" pitchFamily="34" charset="0"/>
              </a:rPr>
              <a:t>AI </a:t>
            </a:r>
            <a:r>
              <a:rPr lang="zh-CN" altLang="en-US" dirty="0">
                <a:cs typeface="Arial" panose="020B0604020202020204" pitchFamily="34" charset="0"/>
              </a:rPr>
              <a:t>和“</a:t>
            </a:r>
            <a:r>
              <a:rPr lang="en-US" altLang="zh-CN" dirty="0">
                <a:cs typeface="Arial" panose="020B0604020202020204" pitchFamily="34" charset="0"/>
              </a:rPr>
              <a:t>AI + X”</a:t>
            </a:r>
            <a:r>
              <a:rPr lang="zh-CN" altLang="en-US" dirty="0">
                <a:cs typeface="Arial" panose="020B0604020202020204" pitchFamily="34" charset="0"/>
              </a:rPr>
              <a:t>人才的培养、数字基础设施及相关技术，以及帮助私营和公共部门采纳和应用新 </a:t>
            </a:r>
            <a:r>
              <a:rPr lang="en-US" altLang="zh-CN" dirty="0">
                <a:cs typeface="Arial" panose="020B0604020202020204" pitchFamily="34" charset="0"/>
              </a:rPr>
              <a:t>AI </a:t>
            </a:r>
            <a:r>
              <a:rPr lang="zh-CN" altLang="en-US" dirty="0">
                <a:cs typeface="Arial" panose="020B0604020202020204" pitchFamily="34" charset="0"/>
              </a:rPr>
              <a:t>技术的计划来实现这一点。</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55</a:t>
            </a:fld>
            <a:endParaRPr lang="en-US" altLang="zh-CN"/>
          </a:p>
        </p:txBody>
      </p:sp>
    </p:spTree>
    <p:extLst>
      <p:ext uri="{BB962C8B-B14F-4D97-AF65-F5344CB8AC3E}">
        <p14:creationId xmlns:p14="http://schemas.microsoft.com/office/powerpoint/2010/main" val="103641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什么是 </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AI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政策？</a:t>
            </a: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政府还需要应对 </a:t>
            </a:r>
            <a:r>
              <a:rPr lang="en-US" altLang="zh-CN" dirty="0">
                <a:cs typeface="Arial" panose="020B0604020202020204" pitchFamily="34" charset="0"/>
              </a:rPr>
              <a:t>AI </a:t>
            </a:r>
            <a:r>
              <a:rPr lang="zh-CN" altLang="en-US" dirty="0">
                <a:cs typeface="Arial" panose="020B0604020202020204" pitchFamily="34" charset="0"/>
              </a:rPr>
              <a:t>进步带来的经济和社会挑战。</a:t>
            </a:r>
          </a:p>
          <a:p>
            <a:r>
              <a:rPr lang="zh-CN" altLang="en-US" dirty="0">
                <a:cs typeface="Arial" panose="020B0604020202020204" pitchFamily="34" charset="0"/>
              </a:rPr>
              <a:t>✓ 自动化、算法偏见、数据剥削和收入不平等只是世界各国政府需要制定政策解决方案的众多挑战中的几个。这些政策包括对技能发展的投资、创建新的法规和标准，以及有针对性的努力以消除 </a:t>
            </a:r>
            <a:r>
              <a:rPr lang="en-US" altLang="zh-CN" dirty="0">
                <a:cs typeface="Arial" panose="020B0604020202020204" pitchFamily="34" charset="0"/>
              </a:rPr>
              <a:t>AI </a:t>
            </a:r>
            <a:r>
              <a:rPr lang="zh-CN" altLang="en-US" dirty="0">
                <a:cs typeface="Arial" panose="020B0604020202020204" pitchFamily="34" charset="0"/>
              </a:rPr>
              <a:t>算法和数据集中的偏见。</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56</a:t>
            </a:fld>
            <a:endParaRPr lang="en-US" altLang="zh-CN"/>
          </a:p>
        </p:txBody>
      </p:sp>
    </p:spTree>
    <p:extLst>
      <p:ext uri="{BB962C8B-B14F-4D97-AF65-F5344CB8AC3E}">
        <p14:creationId xmlns:p14="http://schemas.microsoft.com/office/powerpoint/2010/main" val="229266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AI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政策的关键方面是什么？</a:t>
            </a:r>
          </a:p>
          <a:p>
            <a:endParaRPr lang="en-US" altLang="zh-CN" sz="2800" b="0" i="0" kern="1200" dirty="0" smtClean="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en-US" altLang="zh-CN" dirty="0">
                <a:cs typeface="Arial" panose="020B0604020202020204" pitchFamily="34" charset="0"/>
              </a:rPr>
              <a:t>AI </a:t>
            </a:r>
            <a:r>
              <a:rPr lang="zh-CN" altLang="en-US" dirty="0">
                <a:cs typeface="Arial" panose="020B0604020202020204" pitchFamily="34" charset="0"/>
              </a:rPr>
              <a:t>政策因国家而异。根据一个国家的优势和劣势，政府会选择关注 </a:t>
            </a:r>
            <a:r>
              <a:rPr lang="en-US" altLang="zh-CN" dirty="0">
                <a:cs typeface="Arial" panose="020B0604020202020204" pitchFamily="34" charset="0"/>
              </a:rPr>
              <a:t>AI </a:t>
            </a:r>
            <a:r>
              <a:rPr lang="zh-CN" altLang="en-US" dirty="0">
                <a:cs typeface="Arial" panose="020B0604020202020204" pitchFamily="34" charset="0"/>
              </a:rPr>
              <a:t>政策的不同方面。</a:t>
            </a:r>
          </a:p>
          <a:p>
            <a:r>
              <a:rPr lang="zh-CN" altLang="en-US" dirty="0">
                <a:cs typeface="Arial" panose="020B0604020202020204" pitchFamily="34" charset="0"/>
              </a:rPr>
              <a:t>尽管存在这些差异，</a:t>
            </a:r>
            <a:r>
              <a:rPr lang="en-US" altLang="zh-CN" dirty="0">
                <a:cs typeface="Arial" panose="020B0604020202020204" pitchFamily="34" charset="0"/>
              </a:rPr>
              <a:t>AI </a:t>
            </a:r>
            <a:r>
              <a:rPr lang="zh-CN" altLang="en-US" dirty="0">
                <a:cs typeface="Arial" panose="020B0604020202020204" pitchFamily="34" charset="0"/>
              </a:rPr>
              <a:t>政策基本上可以分解为以下 </a:t>
            </a:r>
            <a:r>
              <a:rPr lang="en-US" altLang="zh-CN" dirty="0">
                <a:cs typeface="Arial" panose="020B0604020202020204" pitchFamily="34" charset="0"/>
              </a:rPr>
              <a:t>10 </a:t>
            </a:r>
            <a:r>
              <a:rPr lang="zh-CN" altLang="en-US" dirty="0">
                <a:cs typeface="Arial" panose="020B0604020202020204" pitchFamily="34" charset="0"/>
              </a:rPr>
              <a:t>个类别：</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57</a:t>
            </a:fld>
            <a:endParaRPr lang="en-US" altLang="zh-CN"/>
          </a:p>
        </p:txBody>
      </p:sp>
    </p:spTree>
    <p:extLst>
      <p:ext uri="{BB962C8B-B14F-4D97-AF65-F5344CB8AC3E}">
        <p14:creationId xmlns:p14="http://schemas.microsoft.com/office/powerpoint/2010/main" val="288977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AI </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政策的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10 </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个类别</a:t>
            </a:r>
          </a:p>
          <a:p>
            <a:endParaRPr lang="en-US" altLang="zh-CN" sz="2800" b="0" i="0" kern="1200" dirty="0" smtClean="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基础与应用研究</a:t>
            </a:r>
          </a:p>
          <a:p>
            <a:r>
              <a:rPr lang="zh-CN" altLang="en-US" dirty="0">
                <a:cs typeface="Arial" panose="020B0604020202020204" pitchFamily="34" charset="0"/>
              </a:rPr>
              <a:t>人才吸引、培养和保留</a:t>
            </a:r>
          </a:p>
          <a:p>
            <a:r>
              <a:rPr lang="zh-CN" altLang="en-US" dirty="0">
                <a:cs typeface="Arial" panose="020B0604020202020204" pitchFamily="34" charset="0"/>
              </a:rPr>
              <a:t>未来工作与技能</a:t>
            </a:r>
          </a:p>
          <a:p>
            <a:r>
              <a:rPr lang="en-US" altLang="zh-CN" dirty="0">
                <a:cs typeface="Arial" panose="020B0604020202020204" pitchFamily="34" charset="0"/>
              </a:rPr>
              <a:t>AI </a:t>
            </a:r>
            <a:r>
              <a:rPr lang="zh-CN" altLang="en-US" dirty="0">
                <a:cs typeface="Arial" panose="020B0604020202020204" pitchFamily="34" charset="0"/>
              </a:rPr>
              <a:t>技术的产业化</a:t>
            </a:r>
          </a:p>
          <a:p>
            <a:r>
              <a:rPr lang="zh-CN" altLang="en-US" dirty="0">
                <a:cs typeface="Arial" panose="020B0604020202020204" pitchFamily="34" charset="0"/>
              </a:rPr>
              <a:t>政府中的 </a:t>
            </a:r>
            <a:r>
              <a:rPr lang="en-US" altLang="zh-CN" dirty="0">
                <a:cs typeface="Arial" panose="020B0604020202020204" pitchFamily="34" charset="0"/>
              </a:rPr>
              <a:t>AI</a:t>
            </a:r>
          </a:p>
          <a:p>
            <a:r>
              <a:rPr lang="zh-CN" altLang="en-US" dirty="0">
                <a:cs typeface="Arial" panose="020B0604020202020204" pitchFamily="34" charset="0"/>
              </a:rPr>
              <a:t>数据与数字基础设施</a:t>
            </a:r>
          </a:p>
          <a:p>
            <a:r>
              <a:rPr lang="zh-CN" altLang="en-US" dirty="0">
                <a:cs typeface="Arial" panose="020B0604020202020204" pitchFamily="34" charset="0"/>
              </a:rPr>
              <a:t>伦理</a:t>
            </a:r>
          </a:p>
          <a:p>
            <a:r>
              <a:rPr lang="zh-CN" altLang="en-US" dirty="0">
                <a:cs typeface="Arial" panose="020B0604020202020204" pitchFamily="34" charset="0"/>
              </a:rPr>
              <a:t>法规</a:t>
            </a:r>
          </a:p>
          <a:p>
            <a:r>
              <a:rPr lang="zh-CN" altLang="en-US" dirty="0">
                <a:cs typeface="Arial" panose="020B0604020202020204" pitchFamily="34" charset="0"/>
              </a:rPr>
              <a:t>包容性</a:t>
            </a:r>
          </a:p>
          <a:p>
            <a:r>
              <a:rPr lang="zh-CN" altLang="en-US" dirty="0">
                <a:cs typeface="Arial" panose="020B0604020202020204" pitchFamily="34" charset="0"/>
              </a:rPr>
              <a:t>外交政策</a:t>
            </a:r>
          </a:p>
          <a:p>
            <a:pPr marL="60325" indent="0">
              <a:buNone/>
            </a:pP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58</a:t>
            </a:fld>
            <a:endParaRPr lang="en-US" altLang="zh-CN"/>
          </a:p>
        </p:txBody>
      </p:sp>
    </p:spTree>
    <p:extLst>
      <p:ext uri="{BB962C8B-B14F-4D97-AF65-F5344CB8AC3E}">
        <p14:creationId xmlns:p14="http://schemas.microsoft.com/office/powerpoint/2010/main" val="29597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关键要点</a:t>
            </a:r>
          </a:p>
          <a:p>
            <a:endParaRPr lang="zh-CN" altLang="en-US" dirty="0"/>
          </a:p>
        </p:txBody>
      </p:sp>
      <p:sp>
        <p:nvSpPr>
          <p:cNvPr id="3" name="内容占位符 2"/>
          <p:cNvSpPr>
            <a:spLocks noGrp="1"/>
          </p:cNvSpPr>
          <p:nvPr>
            <p:ph idx="1"/>
          </p:nvPr>
        </p:nvSpPr>
        <p:spPr/>
        <p:txBody>
          <a:bodyPr/>
          <a:lstStyle/>
          <a:p>
            <a:r>
              <a:rPr lang="en-US" altLang="zh-CN" dirty="0">
                <a:cs typeface="Arial" panose="020B0604020202020204" pitchFamily="34" charset="0"/>
              </a:rPr>
              <a:t>AI </a:t>
            </a:r>
            <a:r>
              <a:rPr lang="zh-CN" altLang="en-US" dirty="0">
                <a:cs typeface="Arial" panose="020B0604020202020204" pitchFamily="34" charset="0"/>
              </a:rPr>
              <a:t>政策是关于</a:t>
            </a:r>
            <a:r>
              <a:rPr lang="zh-CN" altLang="en-US" b="1" dirty="0">
                <a:cs typeface="Arial" panose="020B0604020202020204" pitchFamily="34" charset="0"/>
              </a:rPr>
              <a:t>最大化</a:t>
            </a:r>
            <a:r>
              <a:rPr lang="zh-CN" altLang="en-US" dirty="0">
                <a:cs typeface="Arial" panose="020B0604020202020204" pitchFamily="34" charset="0"/>
              </a:rPr>
              <a:t> </a:t>
            </a:r>
            <a:r>
              <a:rPr lang="en-US" altLang="zh-CN" dirty="0">
                <a:cs typeface="Arial" panose="020B0604020202020204" pitchFamily="34" charset="0"/>
              </a:rPr>
              <a:t>AI </a:t>
            </a:r>
            <a:r>
              <a:rPr lang="zh-CN" altLang="en-US" dirty="0">
                <a:cs typeface="Arial" panose="020B0604020202020204" pitchFamily="34" charset="0"/>
              </a:rPr>
              <a:t>对我们经济和社会的诸多益处，同时</a:t>
            </a:r>
            <a:r>
              <a:rPr lang="zh-CN" altLang="en-US" b="1" dirty="0">
                <a:cs typeface="Arial" panose="020B0604020202020204" pitchFamily="34" charset="0"/>
              </a:rPr>
              <a:t>最小化</a:t>
            </a:r>
            <a:r>
              <a:rPr lang="zh-CN" altLang="en-US" dirty="0">
                <a:cs typeface="Arial" panose="020B0604020202020204" pitchFamily="34" charset="0"/>
              </a:rPr>
              <a:t>其风险和危害。</a:t>
            </a:r>
          </a:p>
          <a:p>
            <a:r>
              <a:rPr lang="en-US" altLang="zh-CN" dirty="0">
                <a:cs typeface="Arial" panose="020B0604020202020204" pitchFamily="34" charset="0"/>
              </a:rPr>
              <a:t>AI </a:t>
            </a:r>
            <a:r>
              <a:rPr lang="zh-CN" altLang="en-US" dirty="0">
                <a:cs typeface="Arial" panose="020B0604020202020204" pitchFamily="34" charset="0"/>
              </a:rPr>
              <a:t>的</a:t>
            </a:r>
            <a:r>
              <a:rPr lang="zh-CN" altLang="en-US" b="1" dirty="0">
                <a:cs typeface="Arial" panose="020B0604020202020204" pitchFamily="34" charset="0"/>
              </a:rPr>
              <a:t>技术进步</a:t>
            </a:r>
            <a:r>
              <a:rPr lang="zh-CN" altLang="en-US" dirty="0">
                <a:cs typeface="Arial" panose="020B0604020202020204" pitchFamily="34" charset="0"/>
              </a:rPr>
              <a:t>只能部分解释对 </a:t>
            </a:r>
            <a:r>
              <a:rPr lang="en-US" altLang="zh-CN" dirty="0">
                <a:cs typeface="Arial" panose="020B0604020202020204" pitchFamily="34" charset="0"/>
              </a:rPr>
              <a:t>AI </a:t>
            </a:r>
            <a:r>
              <a:rPr lang="zh-CN" altLang="en-US" dirty="0">
                <a:cs typeface="Arial" panose="020B0604020202020204" pitchFamily="34" charset="0"/>
              </a:rPr>
              <a:t>政策的突然兴趣。政府也敏锐地意识到</a:t>
            </a:r>
            <a:r>
              <a:rPr lang="en-US" altLang="zh-CN" b="1" dirty="0">
                <a:cs typeface="Arial" panose="020B0604020202020204" pitchFamily="34" charset="0"/>
              </a:rPr>
              <a:t>AI </a:t>
            </a:r>
            <a:r>
              <a:rPr lang="zh-CN" altLang="en-US" b="1" dirty="0">
                <a:cs typeface="Arial" panose="020B0604020202020204" pitchFamily="34" charset="0"/>
              </a:rPr>
              <a:t>人才</a:t>
            </a:r>
            <a:r>
              <a:rPr lang="zh-CN" altLang="en-US" dirty="0">
                <a:cs typeface="Arial" panose="020B0604020202020204" pitchFamily="34" charset="0"/>
              </a:rPr>
              <a:t>和</a:t>
            </a:r>
            <a:r>
              <a:rPr lang="zh-CN" altLang="en-US" b="1" dirty="0">
                <a:cs typeface="Arial" panose="020B0604020202020204" pitchFamily="34" charset="0"/>
              </a:rPr>
              <a:t>投资</a:t>
            </a:r>
            <a:r>
              <a:rPr lang="zh-CN" altLang="en-US" dirty="0">
                <a:cs typeface="Arial" panose="020B0604020202020204" pitchFamily="34" charset="0"/>
              </a:rPr>
              <a:t>的有限供应，并试图应对 </a:t>
            </a:r>
            <a:r>
              <a:rPr lang="en-US" altLang="zh-CN" dirty="0">
                <a:cs typeface="Arial" panose="020B0604020202020204" pitchFamily="34" charset="0"/>
              </a:rPr>
              <a:t>AI </a:t>
            </a:r>
            <a:r>
              <a:rPr lang="zh-CN" altLang="en-US" dirty="0">
                <a:cs typeface="Arial" panose="020B0604020202020204" pitchFamily="34" charset="0"/>
              </a:rPr>
              <a:t>带来的新挑战</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zh-CN" altLang="en-US" dirty="0">
                <a:cs typeface="Arial" panose="020B0604020202020204" pitchFamily="34" charset="0"/>
              </a:rPr>
              <a:t>世界所有地区的政府都在</a:t>
            </a:r>
            <a:r>
              <a:rPr lang="zh-CN" altLang="en-US" b="1" dirty="0">
                <a:cs typeface="Arial" panose="020B0604020202020204" pitchFamily="34" charset="0"/>
              </a:rPr>
              <a:t>试验</a:t>
            </a:r>
            <a:r>
              <a:rPr lang="zh-CN" altLang="en-US" dirty="0">
                <a:cs typeface="Arial" panose="020B0604020202020204" pitchFamily="34" charset="0"/>
              </a:rPr>
              <a:t> </a:t>
            </a:r>
            <a:r>
              <a:rPr lang="en-US" altLang="zh-CN" dirty="0">
                <a:cs typeface="Arial" panose="020B0604020202020204" pitchFamily="34" charset="0"/>
              </a:rPr>
              <a:t>AI </a:t>
            </a:r>
            <a:r>
              <a:rPr lang="zh-CN" altLang="en-US" dirty="0">
                <a:cs typeface="Arial" panose="020B0604020202020204" pitchFamily="34" charset="0"/>
              </a:rPr>
              <a:t>政策。</a:t>
            </a:r>
          </a:p>
          <a:p>
            <a:r>
              <a:rPr lang="zh-CN" altLang="en-US" dirty="0">
                <a:cs typeface="Arial" panose="020B0604020202020204" pitchFamily="34" charset="0"/>
              </a:rPr>
              <a:t>目前，</a:t>
            </a:r>
            <a:r>
              <a:rPr lang="zh-CN" altLang="en-US" b="1" dirty="0">
                <a:cs typeface="Arial" panose="020B0604020202020204" pitchFamily="34" charset="0"/>
              </a:rPr>
              <a:t>没有最佳实践</a:t>
            </a:r>
            <a:r>
              <a:rPr lang="zh-CN" altLang="en-US" dirty="0">
                <a:cs typeface="Arial" panose="020B0604020202020204" pitchFamily="34" charset="0"/>
              </a:rPr>
              <a:t>，因为这个领域太新了。</a:t>
            </a:r>
          </a:p>
          <a:p>
            <a:pPr marL="60325" indent="0">
              <a:buNone/>
            </a:pP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59</a:t>
            </a:fld>
            <a:endParaRPr lang="en-US" altLang="zh-CN"/>
          </a:p>
        </p:txBody>
      </p:sp>
    </p:spTree>
    <p:extLst>
      <p:ext uri="{BB962C8B-B14F-4D97-AF65-F5344CB8AC3E}">
        <p14:creationId xmlns:p14="http://schemas.microsoft.com/office/powerpoint/2010/main" val="11974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什么是“智能”？（特征）</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a:t>
            </a:fld>
            <a:endParaRPr lang="en-US" altLang="zh-CN"/>
          </a:p>
        </p:txBody>
      </p:sp>
      <p:sp>
        <p:nvSpPr>
          <p:cNvPr id="5" name="矩形 4"/>
          <p:cNvSpPr/>
          <p:nvPr/>
        </p:nvSpPr>
        <p:spPr>
          <a:xfrm>
            <a:off x="2286000" y="1002090"/>
            <a:ext cx="4572000" cy="3139321"/>
          </a:xfrm>
          <a:prstGeom prst="rect">
            <a:avLst/>
          </a:prstGeom>
        </p:spPr>
        <p:txBody>
          <a:bodyPr>
            <a:spAutoFit/>
          </a:bodyPr>
          <a:lstStyle/>
          <a:p>
            <a:r>
              <a:rPr lang="en-US" altLang="zh-CN" dirty="0">
                <a:solidFill>
                  <a:srgbClr val="0F1115"/>
                </a:solidFill>
                <a:latin typeface="quote-cjk-patch"/>
              </a:rPr>
              <a:t>a) </a:t>
            </a:r>
            <a:r>
              <a:rPr lang="zh-CN" altLang="en-US" dirty="0">
                <a:solidFill>
                  <a:srgbClr val="0F1115"/>
                </a:solidFill>
                <a:latin typeface="quote-cjk-patch"/>
              </a:rPr>
              <a:t>问题解决</a:t>
            </a:r>
            <a:br>
              <a:rPr lang="zh-CN" altLang="en-US" dirty="0">
                <a:solidFill>
                  <a:srgbClr val="0F1115"/>
                </a:solidFill>
                <a:latin typeface="quote-cjk-patch"/>
              </a:rPr>
            </a:br>
            <a:r>
              <a:rPr lang="en-US" altLang="zh-CN" dirty="0">
                <a:solidFill>
                  <a:srgbClr val="0F1115"/>
                </a:solidFill>
                <a:latin typeface="quote-cjk-patch"/>
              </a:rPr>
              <a:t>b) </a:t>
            </a:r>
            <a:r>
              <a:rPr lang="zh-CN" altLang="en-US" dirty="0">
                <a:solidFill>
                  <a:srgbClr val="0F1115"/>
                </a:solidFill>
                <a:latin typeface="quote-cjk-patch"/>
              </a:rPr>
              <a:t>利用知识开发创新解决方案</a:t>
            </a:r>
            <a:br>
              <a:rPr lang="zh-CN" altLang="en-US" dirty="0">
                <a:solidFill>
                  <a:srgbClr val="0F1115"/>
                </a:solidFill>
                <a:latin typeface="quote-cjk-patch"/>
              </a:rPr>
            </a:br>
            <a:r>
              <a:rPr lang="en-US" altLang="zh-CN" dirty="0">
                <a:solidFill>
                  <a:srgbClr val="0F1115"/>
                </a:solidFill>
                <a:latin typeface="quote-cjk-patch"/>
              </a:rPr>
              <a:t>c) </a:t>
            </a:r>
            <a:r>
              <a:rPr lang="zh-CN" altLang="en-US" dirty="0">
                <a:solidFill>
                  <a:srgbClr val="0F1115"/>
                </a:solidFill>
                <a:latin typeface="quote-cjk-patch"/>
              </a:rPr>
              <a:t>学习和提升技能</a:t>
            </a:r>
            <a:br>
              <a:rPr lang="zh-CN" altLang="en-US" dirty="0">
                <a:solidFill>
                  <a:srgbClr val="0F1115"/>
                </a:solidFill>
                <a:latin typeface="quote-cjk-patch"/>
              </a:rPr>
            </a:br>
            <a:r>
              <a:rPr lang="en-US" altLang="zh-CN" dirty="0">
                <a:solidFill>
                  <a:srgbClr val="0F1115"/>
                </a:solidFill>
                <a:latin typeface="quote-cjk-patch"/>
              </a:rPr>
              <a:t>d) </a:t>
            </a:r>
            <a:r>
              <a:rPr lang="zh-CN" altLang="en-US" dirty="0">
                <a:solidFill>
                  <a:srgbClr val="0F1115"/>
                </a:solidFill>
                <a:latin typeface="quote-cjk-patch"/>
              </a:rPr>
              <a:t>决策</a:t>
            </a:r>
            <a:br>
              <a:rPr lang="zh-CN" altLang="en-US" dirty="0">
                <a:solidFill>
                  <a:srgbClr val="0F1115"/>
                </a:solidFill>
                <a:latin typeface="quote-cjk-patch"/>
              </a:rPr>
            </a:br>
            <a:r>
              <a:rPr lang="en-US" altLang="zh-CN" dirty="0">
                <a:solidFill>
                  <a:srgbClr val="0F1115"/>
                </a:solidFill>
                <a:latin typeface="quote-cjk-patch"/>
              </a:rPr>
              <a:t>e) </a:t>
            </a:r>
            <a:r>
              <a:rPr lang="zh-CN" altLang="en-US" dirty="0">
                <a:solidFill>
                  <a:srgbClr val="0F1115"/>
                </a:solidFill>
                <a:latin typeface="quote-cjk-patch"/>
              </a:rPr>
              <a:t>展现推理和适应能力</a:t>
            </a:r>
          </a:p>
          <a:p>
            <a:r>
              <a:rPr lang="en-US" altLang="zh-CN" dirty="0">
                <a:solidFill>
                  <a:srgbClr val="0F1115"/>
                </a:solidFill>
                <a:latin typeface="quote-cjk-patch"/>
              </a:rPr>
              <a:t>f) </a:t>
            </a:r>
            <a:r>
              <a:rPr lang="zh-CN" altLang="en-US" dirty="0">
                <a:solidFill>
                  <a:srgbClr val="0F1115"/>
                </a:solidFill>
                <a:latin typeface="quote-cjk-patch"/>
              </a:rPr>
              <a:t>记忆和回忆</a:t>
            </a:r>
            <a:br>
              <a:rPr lang="zh-CN" altLang="en-US" dirty="0">
                <a:solidFill>
                  <a:srgbClr val="0F1115"/>
                </a:solidFill>
                <a:latin typeface="quote-cjk-patch"/>
              </a:rPr>
            </a:br>
            <a:r>
              <a:rPr lang="en-US" altLang="zh-CN" dirty="0">
                <a:solidFill>
                  <a:srgbClr val="0F1115"/>
                </a:solidFill>
                <a:latin typeface="quote-cjk-patch"/>
              </a:rPr>
              <a:t>g) </a:t>
            </a:r>
            <a:r>
              <a:rPr lang="zh-CN" altLang="en-US" dirty="0">
                <a:solidFill>
                  <a:srgbClr val="0F1115"/>
                </a:solidFill>
                <a:latin typeface="quote-cjk-patch"/>
              </a:rPr>
              <a:t>语言和沟通能力</a:t>
            </a:r>
            <a:br>
              <a:rPr lang="zh-CN" altLang="en-US" dirty="0">
                <a:solidFill>
                  <a:srgbClr val="0F1115"/>
                </a:solidFill>
                <a:latin typeface="quote-cjk-patch"/>
              </a:rPr>
            </a:br>
            <a:r>
              <a:rPr lang="en-US" altLang="zh-CN" dirty="0">
                <a:solidFill>
                  <a:srgbClr val="0F1115"/>
                </a:solidFill>
                <a:latin typeface="quote-cjk-patch"/>
              </a:rPr>
              <a:t>h) </a:t>
            </a:r>
            <a:r>
              <a:rPr lang="zh-CN" altLang="en-US" dirty="0">
                <a:solidFill>
                  <a:srgbClr val="0F1115"/>
                </a:solidFill>
                <a:latin typeface="quote-cjk-patch"/>
              </a:rPr>
              <a:t>情商</a:t>
            </a:r>
            <a:br>
              <a:rPr lang="zh-CN" altLang="en-US" dirty="0">
                <a:solidFill>
                  <a:srgbClr val="0F1115"/>
                </a:solidFill>
                <a:latin typeface="quote-cjk-patch"/>
              </a:rPr>
            </a:br>
            <a:r>
              <a:rPr lang="en-US" altLang="zh-CN" dirty="0" err="1">
                <a:solidFill>
                  <a:srgbClr val="0F1115"/>
                </a:solidFill>
                <a:latin typeface="quote-cjk-patch"/>
              </a:rPr>
              <a:t>i</a:t>
            </a:r>
            <a:r>
              <a:rPr lang="en-US" altLang="zh-CN" dirty="0">
                <a:solidFill>
                  <a:srgbClr val="0F1115"/>
                </a:solidFill>
                <a:latin typeface="quote-cjk-patch"/>
              </a:rPr>
              <a:t>) </a:t>
            </a:r>
            <a:r>
              <a:rPr lang="zh-CN" altLang="en-US" dirty="0">
                <a:solidFill>
                  <a:srgbClr val="0F1115"/>
                </a:solidFill>
                <a:latin typeface="quote-cjk-patch"/>
              </a:rPr>
              <a:t>创造力</a:t>
            </a:r>
            <a:br>
              <a:rPr lang="zh-CN" altLang="en-US" dirty="0">
                <a:solidFill>
                  <a:srgbClr val="0F1115"/>
                </a:solidFill>
                <a:latin typeface="quote-cjk-patch"/>
              </a:rPr>
            </a:br>
            <a:r>
              <a:rPr lang="en-US" altLang="zh-CN" dirty="0">
                <a:solidFill>
                  <a:srgbClr val="0F1115"/>
                </a:solidFill>
                <a:latin typeface="quote-cjk-patch"/>
              </a:rPr>
              <a:t>j) </a:t>
            </a:r>
            <a:r>
              <a:rPr lang="zh-CN" altLang="en-US" dirty="0">
                <a:solidFill>
                  <a:srgbClr val="0F1115"/>
                </a:solidFill>
                <a:latin typeface="quote-cjk-patch"/>
              </a:rPr>
              <a:t>社交智能</a:t>
            </a:r>
            <a:br>
              <a:rPr lang="zh-CN" altLang="en-US" dirty="0">
                <a:solidFill>
                  <a:srgbClr val="0F1115"/>
                </a:solidFill>
                <a:latin typeface="quote-cjk-patch"/>
              </a:rPr>
            </a:br>
            <a:r>
              <a:rPr lang="en-US" altLang="zh-CN" dirty="0">
                <a:solidFill>
                  <a:srgbClr val="0F1115"/>
                </a:solidFill>
                <a:latin typeface="quote-cjk-patch"/>
              </a:rPr>
              <a:t>k) </a:t>
            </a:r>
            <a:r>
              <a:rPr lang="zh-CN" altLang="en-US" dirty="0">
                <a:solidFill>
                  <a:srgbClr val="0F1115"/>
                </a:solidFill>
                <a:latin typeface="quote-cjk-patch"/>
              </a:rPr>
              <a:t>感知和感觉能力</a:t>
            </a:r>
            <a:endParaRPr lang="zh-CN" altLang="en-US" b="0" i="0" dirty="0">
              <a:solidFill>
                <a:srgbClr val="0F1115"/>
              </a:solidFill>
              <a:effectLst/>
              <a:latin typeface="quote-cjk-patch"/>
            </a:endParaRPr>
          </a:p>
        </p:txBody>
      </p:sp>
    </p:spTree>
    <p:extLst>
      <p:ext uri="{BB962C8B-B14F-4D97-AF65-F5344CB8AC3E}">
        <p14:creationId xmlns:p14="http://schemas.microsoft.com/office/powerpoint/2010/main" val="343463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国家 </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AI </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战略概览</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[58]</a:t>
            </a:r>
            <a:b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br>
            <a:endParaRPr lang="en-US" altLang="zh-CN" sz="2800" b="0" i="0" kern="1200" dirty="0" smtClean="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60</a:t>
            </a:fld>
            <a:endParaRPr lang="en-US" altLang="zh-CN"/>
          </a:p>
        </p:txBody>
      </p:sp>
      <p:pic>
        <p:nvPicPr>
          <p:cNvPr id="5" name="图片 4"/>
          <p:cNvPicPr>
            <a:picLocks noChangeAspect="1"/>
          </p:cNvPicPr>
          <p:nvPr/>
        </p:nvPicPr>
        <p:blipFill>
          <a:blip r:embed="rId2"/>
          <a:stretch>
            <a:fillRect/>
          </a:stretch>
        </p:blipFill>
        <p:spPr>
          <a:xfrm>
            <a:off x="212142" y="747846"/>
            <a:ext cx="8719718" cy="4209917"/>
          </a:xfrm>
          <a:prstGeom prst="rect">
            <a:avLst/>
          </a:prstGeom>
        </p:spPr>
      </p:pic>
    </p:spTree>
    <p:extLst>
      <p:ext uri="{BB962C8B-B14F-4D97-AF65-F5344CB8AC3E}">
        <p14:creationId xmlns:p14="http://schemas.microsoft.com/office/powerpoint/2010/main" val="318648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世界各国人工智能政策与执行机构</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61</a:t>
            </a:fld>
            <a:endParaRPr lang="en-US" altLang="zh-CN"/>
          </a:p>
        </p:txBody>
      </p:sp>
      <p:pic>
        <p:nvPicPr>
          <p:cNvPr id="5" name="图片 4"/>
          <p:cNvPicPr>
            <a:picLocks noChangeAspect="1"/>
          </p:cNvPicPr>
          <p:nvPr/>
        </p:nvPicPr>
        <p:blipFill>
          <a:blip r:embed="rId2"/>
          <a:stretch>
            <a:fillRect/>
          </a:stretch>
        </p:blipFill>
        <p:spPr>
          <a:xfrm>
            <a:off x="2544125" y="875492"/>
            <a:ext cx="4250496" cy="4082271"/>
          </a:xfrm>
          <a:prstGeom prst="rect">
            <a:avLst/>
          </a:prstGeom>
        </p:spPr>
      </p:pic>
    </p:spTree>
    <p:extLst>
      <p:ext uri="{BB962C8B-B14F-4D97-AF65-F5344CB8AC3E}">
        <p14:creationId xmlns:p14="http://schemas.microsoft.com/office/powerpoint/2010/main" val="426246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中国</a:t>
            </a:r>
          </a:p>
          <a:p>
            <a:endParaRPr lang="zh-CN" altLang="en-US" dirty="0"/>
          </a:p>
        </p:txBody>
      </p:sp>
      <p:sp>
        <p:nvSpPr>
          <p:cNvPr id="3" name="内容占位符 2"/>
          <p:cNvSpPr>
            <a:spLocks noGrp="1"/>
          </p:cNvSpPr>
          <p:nvPr>
            <p:ph idx="1"/>
          </p:nvPr>
        </p:nvSpPr>
        <p:spPr/>
        <p:txBody>
          <a:bodyPr/>
          <a:lstStyle/>
          <a:p>
            <a:r>
              <a:rPr lang="en-US" altLang="zh-CN" dirty="0">
                <a:cs typeface="Arial" panose="020B0604020202020204" pitchFamily="34" charset="0"/>
              </a:rPr>
              <a:t>《</a:t>
            </a:r>
            <a:r>
              <a:rPr lang="zh-CN" altLang="en-US" dirty="0" smtClean="0">
                <a:cs typeface="Arial" panose="020B0604020202020204" pitchFamily="34" charset="0"/>
              </a:rPr>
              <a:t>新一代人工智能发展规划</a:t>
            </a:r>
            <a:r>
              <a:rPr lang="en-US" altLang="zh-CN" dirty="0" smtClean="0">
                <a:cs typeface="Arial" panose="020B0604020202020204" pitchFamily="34" charset="0"/>
              </a:rPr>
              <a:t>》</a:t>
            </a:r>
            <a:endParaRPr lang="en-US" altLang="zh-CN" dirty="0">
              <a:cs typeface="Arial" panose="020B0604020202020204" pitchFamily="34" charset="0"/>
            </a:endParaRPr>
          </a:p>
          <a:p>
            <a:r>
              <a:rPr lang="en-US" altLang="zh-CN" dirty="0">
                <a:cs typeface="Arial" panose="020B0604020202020204" pitchFamily="34" charset="0"/>
              </a:rPr>
              <a:t>《</a:t>
            </a:r>
            <a:r>
              <a:rPr lang="zh-CN" altLang="en-US" dirty="0">
                <a:cs typeface="Arial" panose="020B0604020202020204" pitchFamily="34" charset="0"/>
              </a:rPr>
              <a:t>促进新一代人工智能产业发展三年行动计划</a:t>
            </a:r>
            <a:r>
              <a:rPr lang="en-US" altLang="zh-CN" dirty="0">
                <a:cs typeface="Arial" panose="020B0604020202020204" pitchFamily="34" charset="0"/>
              </a:rPr>
              <a:t>》</a:t>
            </a:r>
          </a:p>
          <a:p>
            <a:pPr marL="60325" indent="0">
              <a:buNone/>
            </a:pP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62</a:t>
            </a:fld>
            <a:endParaRPr lang="en-US" altLang="zh-CN"/>
          </a:p>
        </p:txBody>
      </p:sp>
    </p:spTree>
    <p:extLst>
      <p:ext uri="{BB962C8B-B14F-4D97-AF65-F5344CB8AC3E}">
        <p14:creationId xmlns:p14="http://schemas.microsoft.com/office/powerpoint/2010/main" val="366768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中国</a:t>
            </a:r>
          </a:p>
        </p:txBody>
      </p:sp>
      <p:sp>
        <p:nvSpPr>
          <p:cNvPr id="3" name="内容占位符 2"/>
          <p:cNvSpPr>
            <a:spLocks noGrp="1"/>
          </p:cNvSpPr>
          <p:nvPr>
            <p:ph idx="1"/>
          </p:nvPr>
        </p:nvSpPr>
        <p:spPr/>
        <p:txBody>
          <a:bodyPr/>
          <a:lstStyle/>
          <a:p>
            <a:r>
              <a:rPr lang="zh-CN" altLang="en-US" dirty="0">
                <a:cs typeface="Arial" panose="020B0604020202020204" pitchFamily="34" charset="0"/>
              </a:rPr>
              <a:t>国务院于</a:t>
            </a:r>
            <a:r>
              <a:rPr lang="en-US" altLang="zh-CN" dirty="0">
                <a:cs typeface="Arial" panose="020B0604020202020204" pitchFamily="34" charset="0"/>
              </a:rPr>
              <a:t>2017</a:t>
            </a:r>
            <a:r>
              <a:rPr lang="zh-CN" altLang="en-US" dirty="0">
                <a:cs typeface="Arial" panose="020B0604020202020204" pitchFamily="34" charset="0"/>
              </a:rPr>
              <a:t>年</a:t>
            </a:r>
            <a:r>
              <a:rPr lang="en-US" altLang="zh-CN" dirty="0">
                <a:cs typeface="Arial" panose="020B0604020202020204" pitchFamily="34" charset="0"/>
              </a:rPr>
              <a:t>7</a:t>
            </a:r>
            <a:r>
              <a:rPr lang="zh-CN" altLang="en-US" dirty="0">
                <a:cs typeface="Arial" panose="020B0604020202020204" pitchFamily="34" charset="0"/>
              </a:rPr>
              <a:t>月</a:t>
            </a:r>
            <a:r>
              <a:rPr lang="en-US" altLang="zh-CN" dirty="0">
                <a:cs typeface="Arial" panose="020B0604020202020204" pitchFamily="34" charset="0"/>
              </a:rPr>
              <a:t>20</a:t>
            </a:r>
            <a:r>
              <a:rPr lang="zh-CN" altLang="en-US" dirty="0">
                <a:cs typeface="Arial" panose="020B0604020202020204" pitchFamily="34" charset="0"/>
              </a:rPr>
              <a:t>日发布</a:t>
            </a:r>
            <a:r>
              <a:rPr lang="en-US" altLang="zh-CN" dirty="0">
                <a:cs typeface="Arial" panose="020B0604020202020204" pitchFamily="34" charset="0"/>
              </a:rPr>
              <a:t>《</a:t>
            </a:r>
            <a:r>
              <a:rPr lang="zh-CN" altLang="en-US" dirty="0">
                <a:cs typeface="Arial" panose="020B0604020202020204" pitchFamily="34" charset="0"/>
              </a:rPr>
              <a:t>新一代人工智能发展规划</a:t>
            </a:r>
            <a:r>
              <a:rPr lang="en-US" altLang="zh-CN" dirty="0">
                <a:cs typeface="Arial" panose="020B0604020202020204" pitchFamily="34" charset="0"/>
              </a:rPr>
              <a:t>》</a:t>
            </a:r>
            <a:r>
              <a:rPr lang="zh-CN" altLang="en-US" dirty="0">
                <a:cs typeface="Arial" panose="020B0604020202020204" pitchFamily="34" charset="0"/>
              </a:rPr>
              <a:t>（以下简称：</a:t>
            </a:r>
            <a:r>
              <a:rPr lang="en-US" altLang="zh-CN" dirty="0">
                <a:cs typeface="Arial" panose="020B0604020202020204" pitchFamily="34" charset="0"/>
              </a:rPr>
              <a:t>《</a:t>
            </a:r>
            <a:r>
              <a:rPr lang="zh-CN" altLang="en-US" dirty="0">
                <a:cs typeface="Arial" panose="020B0604020202020204" pitchFamily="34" charset="0"/>
              </a:rPr>
              <a:t>发展规划</a:t>
            </a:r>
            <a:r>
              <a:rPr lang="en-US" altLang="zh-CN" dirty="0">
                <a:cs typeface="Arial" panose="020B0604020202020204" pitchFamily="34" charset="0"/>
              </a:rPr>
              <a:t>》</a:t>
            </a:r>
            <a:r>
              <a:rPr lang="zh-CN" altLang="en-US" dirty="0">
                <a:cs typeface="Arial" panose="020B0604020202020204" pitchFamily="34" charset="0"/>
              </a:rPr>
              <a:t>），“抢抓人工智能发展的重大战略机遇，构筑我国人工智能发展的先发优势，加快建设创新型国家和世界科技强国”。</a:t>
            </a:r>
            <a:br>
              <a:rPr lang="zh-CN" altLang="en-US" dirty="0">
                <a:cs typeface="Arial" panose="020B0604020202020204" pitchFamily="34" charset="0"/>
              </a:rPr>
            </a:br>
            <a:r>
              <a:rPr lang="en-US" altLang="zh-CN" dirty="0">
                <a:cs typeface="Arial" panose="020B0604020202020204" pitchFamily="34" charset="0"/>
              </a:rPr>
              <a:t>《</a:t>
            </a:r>
            <a:r>
              <a:rPr lang="zh-CN" altLang="en-US" dirty="0">
                <a:cs typeface="Arial" panose="020B0604020202020204" pitchFamily="34" charset="0"/>
              </a:rPr>
              <a:t>发展规划</a:t>
            </a:r>
            <a:r>
              <a:rPr lang="en-US" altLang="zh-CN" dirty="0">
                <a:cs typeface="Arial" panose="020B0604020202020204" pitchFamily="34" charset="0"/>
              </a:rPr>
              <a:t>》</a:t>
            </a:r>
            <a:r>
              <a:rPr lang="zh-CN" altLang="en-US" dirty="0">
                <a:cs typeface="Arial" panose="020B0604020202020204" pitchFamily="34" charset="0"/>
              </a:rPr>
              <a:t>具体地指出了我国的目标是：</a:t>
            </a:r>
          </a:p>
          <a:p>
            <a:r>
              <a:rPr lang="zh-CN" altLang="en-US" dirty="0">
                <a:cs typeface="Arial" panose="020B0604020202020204" pitchFamily="34" charset="0"/>
              </a:rPr>
              <a:t>到 </a:t>
            </a:r>
            <a:r>
              <a:rPr lang="en-US" altLang="zh-CN" dirty="0">
                <a:cs typeface="Arial" panose="020B0604020202020204" pitchFamily="34" charset="0"/>
              </a:rPr>
              <a:t>2020 </a:t>
            </a:r>
            <a:r>
              <a:rPr lang="zh-CN" altLang="en-US" dirty="0">
                <a:cs typeface="Arial" panose="020B0604020202020204" pitchFamily="34" charset="0"/>
              </a:rPr>
              <a:t>年，人工智能产业成为新的重要经济增长点，规模超过 </a:t>
            </a:r>
            <a:r>
              <a:rPr lang="en-US" altLang="zh-CN" dirty="0">
                <a:cs typeface="Arial" panose="020B0604020202020204" pitchFamily="34" charset="0"/>
              </a:rPr>
              <a:t>1500 </a:t>
            </a:r>
            <a:r>
              <a:rPr lang="zh-CN" altLang="en-US" dirty="0">
                <a:cs typeface="Arial" panose="020B0604020202020204" pitchFamily="34" charset="0"/>
              </a:rPr>
              <a:t>亿元；</a:t>
            </a:r>
          </a:p>
          <a:p>
            <a:r>
              <a:rPr lang="zh-CN" altLang="en-US" dirty="0">
                <a:cs typeface="Arial" panose="020B0604020202020204" pitchFamily="34" charset="0"/>
              </a:rPr>
              <a:t>到 </a:t>
            </a:r>
            <a:r>
              <a:rPr lang="en-US" altLang="zh-CN" dirty="0">
                <a:cs typeface="Arial" panose="020B0604020202020204" pitchFamily="34" charset="0"/>
              </a:rPr>
              <a:t>2025 </a:t>
            </a:r>
            <a:r>
              <a:rPr lang="zh-CN" altLang="en-US" dirty="0">
                <a:cs typeface="Arial" panose="020B0604020202020204" pitchFamily="34" charset="0"/>
              </a:rPr>
              <a:t>年，力争达到国际领先水平的领域包括新一代信息技术、机器人、节能汽车等，人工智能核心产业规模超过 </a:t>
            </a:r>
            <a:r>
              <a:rPr lang="en-US" altLang="zh-CN" dirty="0">
                <a:cs typeface="Arial" panose="020B0604020202020204" pitchFamily="34" charset="0"/>
              </a:rPr>
              <a:t>4000 </a:t>
            </a:r>
            <a:r>
              <a:rPr lang="zh-CN" altLang="en-US" dirty="0">
                <a:cs typeface="Arial" panose="020B0604020202020204" pitchFamily="34" charset="0"/>
              </a:rPr>
              <a:t>亿元；</a:t>
            </a:r>
          </a:p>
          <a:p>
            <a:r>
              <a:rPr lang="zh-CN" altLang="en-US" dirty="0">
                <a:cs typeface="Arial" panose="020B0604020202020204" pitchFamily="34" charset="0"/>
              </a:rPr>
              <a:t>到 </a:t>
            </a:r>
            <a:r>
              <a:rPr lang="en-US" altLang="zh-CN" dirty="0">
                <a:cs typeface="Arial" panose="020B0604020202020204" pitchFamily="34" charset="0"/>
              </a:rPr>
              <a:t>2030 </a:t>
            </a:r>
            <a:r>
              <a:rPr lang="zh-CN" altLang="en-US" dirty="0">
                <a:cs typeface="Arial" panose="020B0604020202020204" pitchFamily="34" charset="0"/>
              </a:rPr>
              <a:t>年，人工智能理论、技术与应用总体达到世界领先水平，成为世界主要人工智能创新中心。</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63</a:t>
            </a:fld>
            <a:endParaRPr lang="en-US" altLang="zh-CN"/>
          </a:p>
        </p:txBody>
      </p:sp>
    </p:spTree>
    <p:extLst>
      <p:ext uri="{BB962C8B-B14F-4D97-AF65-F5344CB8AC3E}">
        <p14:creationId xmlns:p14="http://schemas.microsoft.com/office/powerpoint/2010/main" val="301071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英国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(UK)</a:t>
            </a:r>
          </a:p>
          <a:p>
            <a:endParaRPr lang="zh-CN" altLang="en-US" dirty="0"/>
          </a:p>
        </p:txBody>
      </p:sp>
      <p:sp>
        <p:nvSpPr>
          <p:cNvPr id="3" name="内容占位符 2"/>
          <p:cNvSpPr>
            <a:spLocks noGrp="1"/>
          </p:cNvSpPr>
          <p:nvPr>
            <p:ph idx="1"/>
          </p:nvPr>
        </p:nvSpPr>
        <p:spPr/>
        <p:txBody>
          <a:bodyPr/>
          <a:lstStyle/>
          <a:p>
            <a:r>
              <a:rPr lang="en-US" altLang="zh-CN" b="1" dirty="0">
                <a:cs typeface="Arial" panose="020B0604020202020204" pitchFamily="34" charset="0"/>
              </a:rPr>
              <a:t>EPSRC</a:t>
            </a:r>
            <a:r>
              <a:rPr lang="zh-CN" altLang="en-US" dirty="0">
                <a:cs typeface="Arial" panose="020B0604020202020204" pitchFamily="34" charset="0"/>
              </a:rPr>
              <a:t>：</a:t>
            </a:r>
            <a:r>
              <a:rPr lang="en-US" altLang="zh-CN" dirty="0">
                <a:cs typeface="Arial" panose="020B0604020202020204" pitchFamily="34" charset="0"/>
              </a:rPr>
              <a:t>AI + </a:t>
            </a:r>
            <a:r>
              <a:rPr lang="zh-CN" altLang="en-US" dirty="0">
                <a:cs typeface="Arial" panose="020B0604020202020204" pitchFamily="34" charset="0"/>
              </a:rPr>
              <a:t>制造 </a:t>
            </a:r>
            <a:r>
              <a:rPr lang="en-US" altLang="zh-CN" dirty="0">
                <a:cs typeface="Arial" panose="020B0604020202020204" pitchFamily="34" charset="0"/>
              </a:rPr>
              <a:t>+ </a:t>
            </a:r>
            <a:r>
              <a:rPr lang="zh-CN" altLang="en-US" dirty="0">
                <a:cs typeface="Arial" panose="020B0604020202020204" pitchFamily="34" charset="0"/>
              </a:rPr>
              <a:t>机器人与自主系统</a:t>
            </a:r>
          </a:p>
          <a:p>
            <a:r>
              <a:rPr lang="en-US" altLang="zh-CN" b="1" dirty="0">
                <a:cs typeface="Arial" panose="020B0604020202020204" pitchFamily="34" charset="0"/>
              </a:rPr>
              <a:t>UKRI</a:t>
            </a:r>
            <a:r>
              <a:rPr lang="zh-CN" altLang="en-US" dirty="0">
                <a:cs typeface="Arial" panose="020B0604020202020204" pitchFamily="34" charset="0"/>
              </a:rPr>
              <a:t>：</a:t>
            </a:r>
            <a:r>
              <a:rPr lang="en-US" altLang="zh-CN" dirty="0">
                <a:cs typeface="Arial" panose="020B0604020202020204" pitchFamily="34" charset="0"/>
              </a:rPr>
              <a:t>'AI+' </a:t>
            </a:r>
            <a:r>
              <a:rPr lang="zh-CN" altLang="en-US" dirty="0">
                <a:cs typeface="Arial" panose="020B0604020202020204" pitchFamily="34" charset="0"/>
              </a:rPr>
              <a:t>基础与应用研究</a:t>
            </a:r>
          </a:p>
          <a:p>
            <a:r>
              <a:rPr lang="zh-CN" altLang="en-US" dirty="0">
                <a:cs typeface="Arial" panose="020B0604020202020204" pitchFamily="34" charset="0"/>
              </a:rPr>
              <a:t>国家生产力投资基金 </a:t>
            </a:r>
            <a:r>
              <a:rPr lang="en-US" altLang="zh-CN" dirty="0">
                <a:cs typeface="Arial" panose="020B0604020202020204" pitchFamily="34" charset="0"/>
              </a:rPr>
              <a:t>(</a:t>
            </a:r>
            <a:r>
              <a:rPr lang="en-US" altLang="zh-CN" b="1" dirty="0">
                <a:cs typeface="Arial" panose="020B0604020202020204" pitchFamily="34" charset="0"/>
              </a:rPr>
              <a:t>NPIF</a:t>
            </a:r>
            <a:r>
              <a:rPr lang="en-US" altLang="zh-CN" dirty="0">
                <a:cs typeface="Arial" panose="020B0604020202020204" pitchFamily="34" charset="0"/>
              </a:rPr>
              <a:t>)</a:t>
            </a:r>
          </a:p>
          <a:p>
            <a:r>
              <a:rPr lang="zh-CN" altLang="en-US" b="1" dirty="0">
                <a:cs typeface="Arial" panose="020B0604020202020204" pitchFamily="34" charset="0"/>
              </a:rPr>
              <a:t>工业战略挑战基金</a:t>
            </a:r>
            <a:r>
              <a:rPr lang="zh-CN" altLang="en-US" dirty="0">
                <a:cs typeface="Arial" panose="020B0604020202020204" pitchFamily="34" charset="0"/>
              </a:rPr>
              <a:t>：制造与未来材料 </a:t>
            </a:r>
            <a:r>
              <a:rPr lang="en-US" altLang="zh-CN" dirty="0">
                <a:cs typeface="Arial" panose="020B0604020202020204" pitchFamily="34" charset="0"/>
              </a:rPr>
              <a:t>+ </a:t>
            </a:r>
            <a:r>
              <a:rPr lang="zh-CN" altLang="en-US" dirty="0">
                <a:cs typeface="Arial" panose="020B0604020202020204" pitchFamily="34" charset="0"/>
              </a:rPr>
              <a:t>更安全世界的机器人</a:t>
            </a:r>
          </a:p>
          <a:p>
            <a:r>
              <a:rPr lang="zh-CN" altLang="en-US" b="1" dirty="0">
                <a:cs typeface="Arial" panose="020B0604020202020204" pitchFamily="34" charset="0"/>
              </a:rPr>
              <a:t>英国数字战略</a:t>
            </a:r>
            <a:r>
              <a:rPr lang="zh-CN" altLang="en-US" dirty="0">
                <a:cs typeface="Arial" panose="020B0604020202020204" pitchFamily="34" charset="0"/>
              </a:rPr>
              <a:t>：</a:t>
            </a:r>
            <a:r>
              <a:rPr lang="en-US" altLang="zh-CN" dirty="0">
                <a:cs typeface="Arial" panose="020B0604020202020204" pitchFamily="34" charset="0"/>
              </a:rPr>
              <a:t>AI </a:t>
            </a:r>
            <a:r>
              <a:rPr lang="zh-CN" altLang="en-US" dirty="0">
                <a:cs typeface="Arial" panose="020B0604020202020204" pitchFamily="34" charset="0"/>
              </a:rPr>
              <a:t>是英国数字战略的优先事项 </a:t>
            </a:r>
            <a:r>
              <a:rPr lang="en-US" altLang="zh-CN" dirty="0">
                <a:cs typeface="Arial" panose="020B0604020202020204" pitchFamily="34" charset="0"/>
              </a:rPr>
              <a:t>https://www.gov.uk/government/publications/uk-digital-strategy</a:t>
            </a:r>
            <a:endParaRPr lang="zh-CN" altLang="en-US" dirty="0">
              <a:cs typeface="Arial" panose="020B0604020202020204" pitchFamily="34" charset="0"/>
            </a:endParaRPr>
          </a:p>
          <a:p>
            <a:r>
              <a:rPr lang="en-US" altLang="zh-CN" b="1" dirty="0">
                <a:cs typeface="Arial" panose="020B0604020202020204" pitchFamily="34" charset="0"/>
              </a:rPr>
              <a:t>AI </a:t>
            </a:r>
            <a:r>
              <a:rPr lang="zh-CN" altLang="en-US" b="1" dirty="0">
                <a:cs typeface="Arial" panose="020B0604020202020204" pitchFamily="34" charset="0"/>
              </a:rPr>
              <a:t>是英国金融科技初创公司的优先事项</a:t>
            </a:r>
            <a:endParaRPr lang="zh-CN" altLang="en-US" dirty="0">
              <a:cs typeface="Arial" panose="020B0604020202020204" pitchFamily="34" charset="0"/>
            </a:endParaRPr>
          </a:p>
          <a:p>
            <a:r>
              <a:rPr lang="zh-CN" altLang="en-US" b="1" dirty="0">
                <a:cs typeface="Arial" panose="020B0604020202020204" pitchFamily="34" charset="0"/>
              </a:rPr>
              <a:t>艾伦</a:t>
            </a:r>
            <a:r>
              <a:rPr lang="en-US" altLang="zh-CN" b="1" dirty="0">
                <a:cs typeface="Arial" panose="020B0604020202020204" pitchFamily="34" charset="0"/>
              </a:rPr>
              <a:t>·</a:t>
            </a:r>
            <a:r>
              <a:rPr lang="zh-CN" altLang="en-US" b="1" dirty="0">
                <a:cs typeface="Arial" panose="020B0604020202020204" pitchFamily="34" charset="0"/>
              </a:rPr>
              <a:t>图灵研究所</a:t>
            </a:r>
            <a:r>
              <a:rPr lang="zh-CN" altLang="en-US" dirty="0">
                <a:cs typeface="Arial" panose="020B0604020202020204" pitchFamily="34" charset="0"/>
              </a:rPr>
              <a:t>：</a:t>
            </a:r>
            <a:r>
              <a:rPr lang="zh-CN" altLang="en-US" b="1" dirty="0">
                <a:cs typeface="Arial" panose="020B0604020202020204" pitchFamily="34" charset="0"/>
              </a:rPr>
              <a:t>面向科学与政府及社会科学的 </a:t>
            </a:r>
            <a:r>
              <a:rPr lang="en-US" altLang="zh-CN" b="1" dirty="0">
                <a:cs typeface="Arial" panose="020B0604020202020204" pitchFamily="34" charset="0"/>
              </a:rPr>
              <a:t>AI</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64</a:t>
            </a:fld>
            <a:endParaRPr lang="en-US" altLang="zh-CN"/>
          </a:p>
        </p:txBody>
      </p:sp>
    </p:spTree>
    <p:extLst>
      <p:ext uri="{BB962C8B-B14F-4D97-AF65-F5344CB8AC3E}">
        <p14:creationId xmlns:p14="http://schemas.microsoft.com/office/powerpoint/2010/main" val="5443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英国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(UK)</a:t>
            </a:r>
          </a:p>
        </p:txBody>
      </p:sp>
      <p:sp>
        <p:nvSpPr>
          <p:cNvPr id="3" name="内容占位符 2"/>
          <p:cNvSpPr>
            <a:spLocks noGrp="1"/>
          </p:cNvSpPr>
          <p:nvPr>
            <p:ph idx="1"/>
          </p:nvPr>
        </p:nvSpPr>
        <p:spPr/>
        <p:txBody>
          <a:bodyPr/>
          <a:lstStyle/>
          <a:p>
            <a:r>
              <a:rPr lang="en-US" altLang="zh-CN" sz="2800" b="1" dirty="0">
                <a:cs typeface="Arial" panose="020B0604020202020204" pitchFamily="34" charset="0"/>
              </a:rPr>
              <a:t>AI </a:t>
            </a:r>
            <a:r>
              <a:rPr lang="zh-CN" altLang="en-US" sz="2800" b="1" dirty="0">
                <a:cs typeface="Arial" panose="020B0604020202020204" pitchFamily="34" charset="0"/>
              </a:rPr>
              <a:t>评论：用 </a:t>
            </a:r>
            <a:r>
              <a:rPr lang="en-US" altLang="zh-CN" sz="2800" b="1" dirty="0">
                <a:cs typeface="Arial" panose="020B0604020202020204" pitchFamily="34" charset="0"/>
              </a:rPr>
              <a:t>AI </a:t>
            </a:r>
            <a:r>
              <a:rPr lang="zh-CN" altLang="en-US" sz="2800" b="1" dirty="0">
                <a:cs typeface="Arial" panose="020B0604020202020204" pitchFamily="34" charset="0"/>
              </a:rPr>
              <a:t>改变我们的世界</a:t>
            </a:r>
            <a:r>
              <a:rPr lang="en-US" altLang="zh-CN" sz="2800" b="1" dirty="0">
                <a:cs typeface="Arial" panose="020B0604020202020204" pitchFamily="34" charset="0"/>
              </a:rPr>
              <a:t>[62] - </a:t>
            </a:r>
            <a:r>
              <a:rPr lang="zh-CN" altLang="en-US" sz="2800" b="1" dirty="0">
                <a:cs typeface="Arial" panose="020B0604020202020204" pitchFamily="34" charset="0"/>
              </a:rPr>
              <a:t>长期潜力</a:t>
            </a:r>
            <a:endParaRPr lang="zh-CN" altLang="en-US" sz="2800" dirty="0">
              <a:cs typeface="Arial" panose="020B0604020202020204" pitchFamily="34" charset="0"/>
            </a:endParaRPr>
          </a:p>
          <a:p>
            <a:pPr lvl="1"/>
            <a:r>
              <a:rPr lang="en-US" altLang="zh-CN" dirty="0"/>
              <a:t>AI </a:t>
            </a:r>
            <a:r>
              <a:rPr lang="zh-CN" altLang="en-US" dirty="0"/>
              <a:t>有潜力对经济以及应对国家和全球挑战产生深远影响。</a:t>
            </a:r>
          </a:p>
          <a:p>
            <a:pPr lvl="1"/>
            <a:r>
              <a:rPr lang="zh-CN" altLang="en-US" dirty="0"/>
              <a:t>据估计，领先国家在未来十年内可以通过 </a:t>
            </a:r>
            <a:r>
              <a:rPr lang="en-US" altLang="zh-CN" dirty="0"/>
              <a:t>AI </a:t>
            </a:r>
            <a:r>
              <a:rPr lang="zh-CN" altLang="en-US" dirty="0"/>
              <a:t>获得额外 </a:t>
            </a:r>
            <a:r>
              <a:rPr lang="en-US" altLang="zh-CN" dirty="0"/>
              <a:t>20-25% </a:t>
            </a:r>
            <a:r>
              <a:rPr lang="zh-CN" altLang="en-US" dirty="0"/>
              <a:t>的经济增长和生产力。</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65</a:t>
            </a:fld>
            <a:endParaRPr lang="en-US" altLang="zh-CN"/>
          </a:p>
        </p:txBody>
      </p:sp>
    </p:spTree>
    <p:extLst>
      <p:ext uri="{BB962C8B-B14F-4D97-AF65-F5344CB8AC3E}">
        <p14:creationId xmlns:p14="http://schemas.microsoft.com/office/powerpoint/2010/main" val="292839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英国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(UK)</a:t>
            </a:r>
          </a:p>
          <a:p>
            <a:endParaRPr lang="en-US" altLang="zh-CN" sz="2800" b="0" i="0" kern="1200" dirty="0" smtClean="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en-US" altLang="zh-CN" dirty="0"/>
              <a:t>Artificial Intelligence Sector </a:t>
            </a:r>
            <a:r>
              <a:rPr lang="en-US" altLang="zh-CN" dirty="0" smtClean="0"/>
              <a:t>Deal</a:t>
            </a:r>
          </a:p>
          <a:p>
            <a:r>
              <a:rPr lang="en-US" altLang="zh-CN" dirty="0" smtClean="0"/>
              <a:t>AI </a:t>
            </a:r>
            <a:r>
              <a:rPr lang="en-US" altLang="zh-CN" dirty="0"/>
              <a:t>in the UK: ready, willing and able?</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66</a:t>
            </a:fld>
            <a:endParaRPr lang="en-US" altLang="zh-CN"/>
          </a:p>
        </p:txBody>
      </p:sp>
    </p:spTree>
    <p:extLst>
      <p:ext uri="{BB962C8B-B14F-4D97-AF65-F5344CB8AC3E}">
        <p14:creationId xmlns:p14="http://schemas.microsoft.com/office/powerpoint/2010/main" val="82535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美国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(US)</a:t>
            </a:r>
          </a:p>
          <a:p>
            <a:endParaRPr lang="zh-CN" altLang="en-US" dirty="0"/>
          </a:p>
        </p:txBody>
      </p:sp>
      <p:sp>
        <p:nvSpPr>
          <p:cNvPr id="3" name="内容占位符 2"/>
          <p:cNvSpPr>
            <a:spLocks noGrp="1"/>
          </p:cNvSpPr>
          <p:nvPr>
            <p:ph idx="1"/>
          </p:nvPr>
        </p:nvSpPr>
        <p:spPr/>
        <p:txBody>
          <a:bodyPr/>
          <a:lstStyle/>
          <a:p>
            <a:r>
              <a:rPr lang="en-US" altLang="zh-CN" dirty="0"/>
              <a:t>Preparing for the Future of Artificial Intelligence </a:t>
            </a:r>
            <a:endParaRPr lang="en-US" altLang="zh-CN" dirty="0" smtClean="0"/>
          </a:p>
          <a:p>
            <a:r>
              <a:rPr lang="en-US" altLang="zh-CN" dirty="0" smtClean="0"/>
              <a:t>National </a:t>
            </a:r>
            <a:r>
              <a:rPr lang="en-US" altLang="zh-CN" dirty="0"/>
              <a:t>Artificial Intelligence Research and Development Strategic Plan </a:t>
            </a:r>
            <a:endParaRPr lang="en-US" altLang="zh-CN" dirty="0" smtClean="0"/>
          </a:p>
          <a:p>
            <a:r>
              <a:rPr lang="en-US" altLang="zh-CN" dirty="0" smtClean="0"/>
              <a:t>Artificial </a:t>
            </a:r>
            <a:r>
              <a:rPr lang="en-US" altLang="zh-CN" dirty="0"/>
              <a:t>Intelligence, Automation, and the </a:t>
            </a:r>
            <a:r>
              <a:rPr lang="en-US" altLang="zh-CN" dirty="0" smtClean="0"/>
              <a:t>Economy</a:t>
            </a:r>
          </a:p>
          <a:p>
            <a:r>
              <a:rPr lang="en-US" altLang="zh-CN" dirty="0" smtClean="0"/>
              <a:t>President’s </a:t>
            </a:r>
            <a:r>
              <a:rPr lang="en-US" altLang="zh-CN" dirty="0"/>
              <a:t>approach to A</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67</a:t>
            </a:fld>
            <a:endParaRPr lang="en-US" altLang="zh-CN"/>
          </a:p>
        </p:txBody>
      </p:sp>
    </p:spTree>
    <p:extLst>
      <p:ext uri="{BB962C8B-B14F-4D97-AF65-F5344CB8AC3E}">
        <p14:creationId xmlns:p14="http://schemas.microsoft.com/office/powerpoint/2010/main" val="412116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欧盟委员会</a:t>
            </a:r>
          </a:p>
          <a:p>
            <a:endParaRPr lang="zh-CN" altLang="en-US" dirty="0"/>
          </a:p>
        </p:txBody>
      </p:sp>
      <p:sp>
        <p:nvSpPr>
          <p:cNvPr id="3" name="内容占位符 2"/>
          <p:cNvSpPr>
            <a:spLocks noGrp="1"/>
          </p:cNvSpPr>
          <p:nvPr>
            <p:ph idx="1"/>
          </p:nvPr>
        </p:nvSpPr>
        <p:spPr/>
        <p:txBody>
          <a:bodyPr/>
          <a:lstStyle/>
          <a:p>
            <a:r>
              <a:rPr lang="en-US" altLang="zh-CN" dirty="0"/>
              <a:t>Communication on Artificial Intelligence </a:t>
            </a:r>
            <a:endParaRPr lang="en-US" altLang="zh-CN" dirty="0" smtClean="0"/>
          </a:p>
          <a:p>
            <a:r>
              <a:rPr lang="en-US" altLang="zh-CN" dirty="0" smtClean="0"/>
              <a:t>European </a:t>
            </a:r>
            <a:r>
              <a:rPr lang="en-US" altLang="zh-CN" dirty="0"/>
              <a:t>AI Alliance 27 </a:t>
            </a:r>
            <a:endParaRPr lang="en-US" altLang="zh-CN" dirty="0" smtClean="0"/>
          </a:p>
          <a:p>
            <a:r>
              <a:rPr lang="en-US" altLang="zh-CN" dirty="0" smtClean="0"/>
              <a:t>High-Level </a:t>
            </a:r>
            <a:r>
              <a:rPr lang="en-US" altLang="zh-CN" dirty="0"/>
              <a:t>Group on Artificial Intelligence </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68</a:t>
            </a:fld>
            <a:endParaRPr lang="en-US" altLang="zh-CN"/>
          </a:p>
        </p:txBody>
      </p:sp>
    </p:spTree>
    <p:extLst>
      <p:ext uri="{BB962C8B-B14F-4D97-AF65-F5344CB8AC3E}">
        <p14:creationId xmlns:p14="http://schemas.microsoft.com/office/powerpoint/2010/main" val="340428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加拿大</a:t>
            </a:r>
          </a:p>
          <a:p>
            <a:endParaRPr lang="zh-CN" altLang="en-US" dirty="0"/>
          </a:p>
        </p:txBody>
      </p:sp>
      <p:sp>
        <p:nvSpPr>
          <p:cNvPr id="3" name="内容占位符 2"/>
          <p:cNvSpPr>
            <a:spLocks noGrp="1"/>
          </p:cNvSpPr>
          <p:nvPr>
            <p:ph idx="1"/>
          </p:nvPr>
        </p:nvSpPr>
        <p:spPr/>
        <p:txBody>
          <a:bodyPr/>
          <a:lstStyle/>
          <a:p>
            <a:r>
              <a:rPr lang="en-US" altLang="zh-CN" dirty="0"/>
              <a:t>Pan-Canadian Artificial Intelligence Strategy </a:t>
            </a:r>
            <a:endParaRPr lang="en-US" altLang="zh-CN" dirty="0" smtClean="0"/>
          </a:p>
          <a:p>
            <a:r>
              <a:rPr lang="en-US" altLang="zh-CN" dirty="0" smtClean="0"/>
              <a:t>Canadian </a:t>
            </a:r>
            <a:r>
              <a:rPr lang="en-US" altLang="zh-CN" dirty="0"/>
              <a:t>Institute for Advanced Research </a:t>
            </a:r>
            <a:endParaRPr lang="en-US" altLang="zh-CN" dirty="0" smtClean="0"/>
          </a:p>
          <a:p>
            <a:r>
              <a:rPr lang="en-US" altLang="zh-CN" dirty="0" smtClean="0"/>
              <a:t> </a:t>
            </a:r>
            <a:r>
              <a:rPr lang="en-US" altLang="zh-CN" dirty="0"/>
              <a:t>three new AI Institutes: the Alberta Machine Intelligence Institute (AMII) in Edmonton, the Vector Institute in Toronto, and MILA in </a:t>
            </a:r>
            <a:r>
              <a:rPr lang="en-US" altLang="zh-CN" dirty="0" smtClean="0"/>
              <a:t>Montreal</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69</a:t>
            </a:fld>
            <a:endParaRPr lang="en-US" altLang="zh-CN"/>
          </a:p>
        </p:txBody>
      </p:sp>
    </p:spTree>
    <p:extLst>
      <p:ext uri="{BB962C8B-B14F-4D97-AF65-F5344CB8AC3E}">
        <p14:creationId xmlns:p14="http://schemas.microsoft.com/office/powerpoint/2010/main" val="25043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什么是“自然智能”？</a:t>
            </a:r>
            <a:endParaRPr lang="zh-CN" altLang="en-US" dirty="0"/>
          </a:p>
        </p:txBody>
      </p:sp>
      <p:sp>
        <p:nvSpPr>
          <p:cNvPr id="3" name="内容占位符 2"/>
          <p:cNvSpPr>
            <a:spLocks noGrp="1"/>
          </p:cNvSpPr>
          <p:nvPr>
            <p:ph idx="1"/>
          </p:nvPr>
        </p:nvSpPr>
        <p:spPr>
          <a:xfrm>
            <a:off x="2845612" y="2196593"/>
            <a:ext cx="5983509" cy="3870006"/>
          </a:xfrm>
        </p:spPr>
        <p:txBody>
          <a:bodyPr/>
          <a:lstStyle/>
          <a:p>
            <a:r>
              <a:rPr lang="zh-CN" altLang="en-US" dirty="0"/>
              <a:t>自然智能是人类和动物与生俱来的认知能力。</a:t>
            </a:r>
          </a:p>
          <a:p>
            <a:r>
              <a:rPr lang="zh-CN" altLang="en-US" dirty="0"/>
              <a:t>它包括允许感知、理解、推理、学习和适应环境的心理过程。</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a:t>
            </a:fld>
            <a:endParaRPr lang="en-US" altLang="zh-CN"/>
          </a:p>
        </p:txBody>
      </p:sp>
      <p:pic>
        <p:nvPicPr>
          <p:cNvPr id="5" name="图片 4"/>
          <p:cNvPicPr>
            <a:picLocks noChangeAspect="1"/>
          </p:cNvPicPr>
          <p:nvPr/>
        </p:nvPicPr>
        <p:blipFill>
          <a:blip r:embed="rId2"/>
          <a:stretch>
            <a:fillRect/>
          </a:stretch>
        </p:blipFill>
        <p:spPr>
          <a:xfrm>
            <a:off x="0" y="651933"/>
            <a:ext cx="2775425" cy="4477280"/>
          </a:xfrm>
          <a:prstGeom prst="rect">
            <a:avLst/>
          </a:prstGeom>
        </p:spPr>
      </p:pic>
    </p:spTree>
    <p:extLst>
      <p:ext uri="{BB962C8B-B14F-4D97-AF65-F5344CB8AC3E}">
        <p14:creationId xmlns:p14="http://schemas.microsoft.com/office/powerpoint/2010/main" val="15510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澳大利亚</a:t>
            </a:r>
          </a:p>
          <a:p>
            <a:endParaRPr lang="zh-CN" altLang="en-US" dirty="0"/>
          </a:p>
        </p:txBody>
      </p:sp>
      <p:sp>
        <p:nvSpPr>
          <p:cNvPr id="3" name="内容占位符 2"/>
          <p:cNvSpPr>
            <a:spLocks noGrp="1"/>
          </p:cNvSpPr>
          <p:nvPr>
            <p:ph idx="1"/>
          </p:nvPr>
        </p:nvSpPr>
        <p:spPr/>
        <p:txBody>
          <a:bodyPr/>
          <a:lstStyle/>
          <a:p>
            <a:r>
              <a:rPr lang="en-US" altLang="zh-CN" dirty="0"/>
              <a:t>Australia 2030: Prosperity Through Innovation </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70</a:t>
            </a:fld>
            <a:endParaRPr lang="en-US" altLang="zh-CN"/>
          </a:p>
        </p:txBody>
      </p:sp>
    </p:spTree>
    <p:extLst>
      <p:ext uri="{BB962C8B-B14F-4D97-AF65-F5344CB8AC3E}">
        <p14:creationId xmlns:p14="http://schemas.microsoft.com/office/powerpoint/2010/main" val="413751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阿拉伯联合酋长国 </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(UAE)</a:t>
            </a:r>
          </a:p>
          <a:p>
            <a:endParaRPr lang="zh-CN" altLang="en-US" dirty="0"/>
          </a:p>
        </p:txBody>
      </p:sp>
      <p:sp>
        <p:nvSpPr>
          <p:cNvPr id="3" name="内容占位符 2"/>
          <p:cNvSpPr>
            <a:spLocks noGrp="1"/>
          </p:cNvSpPr>
          <p:nvPr>
            <p:ph idx="1"/>
          </p:nvPr>
        </p:nvSpPr>
        <p:spPr/>
        <p:txBody>
          <a:bodyPr/>
          <a:lstStyle/>
          <a:p>
            <a:r>
              <a:rPr lang="en-US" altLang="zh-CN" dirty="0"/>
              <a:t>UAE government launched its AI strategy </a:t>
            </a:r>
            <a:endParaRPr lang="en-US" altLang="zh-CN" dirty="0" smtClean="0"/>
          </a:p>
          <a:p>
            <a:r>
              <a:rPr lang="en-US" altLang="zh-CN" dirty="0" smtClean="0"/>
              <a:t>UAE </a:t>
            </a:r>
            <a:r>
              <a:rPr lang="en-US" altLang="zh-CN" dirty="0"/>
              <a:t>Centennial 2071 Plan</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71</a:t>
            </a:fld>
            <a:endParaRPr lang="en-US" altLang="zh-CN"/>
          </a:p>
        </p:txBody>
      </p:sp>
    </p:spTree>
    <p:extLst>
      <p:ext uri="{BB962C8B-B14F-4D97-AF65-F5344CB8AC3E}">
        <p14:creationId xmlns:p14="http://schemas.microsoft.com/office/powerpoint/2010/main" val="229342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丹麦</a:t>
            </a:r>
          </a:p>
          <a:p>
            <a:endParaRPr lang="zh-CN" altLang="en-US" dirty="0"/>
          </a:p>
        </p:txBody>
      </p:sp>
      <p:sp>
        <p:nvSpPr>
          <p:cNvPr id="3" name="内容占位符 2"/>
          <p:cNvSpPr>
            <a:spLocks noGrp="1"/>
          </p:cNvSpPr>
          <p:nvPr>
            <p:ph idx="1"/>
          </p:nvPr>
        </p:nvSpPr>
        <p:spPr/>
        <p:txBody>
          <a:bodyPr/>
          <a:lstStyle/>
          <a:p>
            <a:r>
              <a:rPr lang="en-US" altLang="zh-CN" dirty="0"/>
              <a:t>Denmark’s Strategy for Denmark’s Digital Growth </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72</a:t>
            </a:fld>
            <a:endParaRPr lang="en-US" altLang="zh-CN"/>
          </a:p>
        </p:txBody>
      </p:sp>
    </p:spTree>
    <p:extLst>
      <p:ext uri="{BB962C8B-B14F-4D97-AF65-F5344CB8AC3E}">
        <p14:creationId xmlns:p14="http://schemas.microsoft.com/office/powerpoint/2010/main" val="354808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瑞典</a:t>
            </a:r>
          </a:p>
          <a:p>
            <a:endParaRPr lang="zh-CN" altLang="en-US" dirty="0"/>
          </a:p>
        </p:txBody>
      </p:sp>
      <p:sp>
        <p:nvSpPr>
          <p:cNvPr id="3" name="内容占位符 2"/>
          <p:cNvSpPr>
            <a:spLocks noGrp="1"/>
          </p:cNvSpPr>
          <p:nvPr>
            <p:ph idx="1"/>
          </p:nvPr>
        </p:nvSpPr>
        <p:spPr/>
        <p:txBody>
          <a:bodyPr/>
          <a:lstStyle/>
          <a:p>
            <a:r>
              <a:rPr lang="en-US" altLang="zh-CN" dirty="0"/>
              <a:t>National Approach for Artificial Intelligence </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73</a:t>
            </a:fld>
            <a:endParaRPr lang="en-US" altLang="zh-CN"/>
          </a:p>
        </p:txBody>
      </p:sp>
    </p:spTree>
    <p:extLst>
      <p:ext uri="{BB962C8B-B14F-4D97-AF65-F5344CB8AC3E}">
        <p14:creationId xmlns:p14="http://schemas.microsoft.com/office/powerpoint/2010/main" val="141648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新加坡</a:t>
            </a:r>
          </a:p>
          <a:p>
            <a:endParaRPr lang="zh-CN" altLang="en-US" dirty="0"/>
          </a:p>
        </p:txBody>
      </p:sp>
      <p:sp>
        <p:nvSpPr>
          <p:cNvPr id="3" name="内容占位符 2"/>
          <p:cNvSpPr>
            <a:spLocks noGrp="1"/>
          </p:cNvSpPr>
          <p:nvPr>
            <p:ph idx="1"/>
          </p:nvPr>
        </p:nvSpPr>
        <p:spPr/>
        <p:txBody>
          <a:bodyPr/>
          <a:lstStyle/>
          <a:p>
            <a:r>
              <a:rPr lang="en-US" altLang="zh-CN" dirty="0"/>
              <a:t>AI Singapore </a:t>
            </a:r>
            <a:endParaRPr lang="en-US" altLang="zh-CN" dirty="0" smtClean="0"/>
          </a:p>
          <a:p>
            <a:r>
              <a:rPr lang="en-US" altLang="zh-CN" dirty="0" smtClean="0"/>
              <a:t>three </a:t>
            </a:r>
            <a:r>
              <a:rPr lang="en-US" altLang="zh-CN" dirty="0"/>
              <a:t>new initiatives on AI governance and ethics </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74</a:t>
            </a:fld>
            <a:endParaRPr lang="en-US" altLang="zh-CN"/>
          </a:p>
        </p:txBody>
      </p:sp>
    </p:spTree>
    <p:extLst>
      <p:ext uri="{BB962C8B-B14F-4D97-AF65-F5344CB8AC3E}">
        <p14:creationId xmlns:p14="http://schemas.microsoft.com/office/powerpoint/2010/main" val="410424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俄罗斯</a:t>
            </a:r>
          </a:p>
          <a:p>
            <a:endParaRPr lang="zh-CN" altLang="en-US" dirty="0"/>
          </a:p>
        </p:txBody>
      </p:sp>
      <p:sp>
        <p:nvSpPr>
          <p:cNvPr id="3" name="内容占位符 2"/>
          <p:cNvSpPr>
            <a:spLocks noGrp="1"/>
          </p:cNvSpPr>
          <p:nvPr>
            <p:ph idx="1"/>
          </p:nvPr>
        </p:nvSpPr>
        <p:spPr/>
        <p:txBody>
          <a:bodyPr/>
          <a:lstStyle/>
          <a:p>
            <a:r>
              <a:rPr lang="en-US" altLang="zh-CN" dirty="0"/>
              <a:t>Artificial Intelligence: Problems and Solutions — 2018 </a:t>
            </a:r>
          </a:p>
          <a:p>
            <a:r>
              <a:rPr lang="en-US" altLang="zh-CN" dirty="0" smtClean="0"/>
              <a:t>Ministry </a:t>
            </a:r>
            <a:r>
              <a:rPr lang="en-US" altLang="zh-CN" dirty="0"/>
              <a:t>of </a:t>
            </a:r>
            <a:r>
              <a:rPr lang="en-US" altLang="zh-CN" dirty="0" err="1"/>
              <a:t>Defence</a:t>
            </a:r>
            <a:r>
              <a:rPr lang="en-US" altLang="zh-CN" dirty="0"/>
              <a:t> released a list of 10 </a:t>
            </a:r>
            <a:r>
              <a:rPr lang="en-US" altLang="zh-CN" dirty="0" err="1"/>
              <a:t>policie</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75</a:t>
            </a:fld>
            <a:endParaRPr lang="en-US" altLang="zh-CN"/>
          </a:p>
        </p:txBody>
      </p:sp>
    </p:spTree>
    <p:extLst>
      <p:ext uri="{BB962C8B-B14F-4D97-AF65-F5344CB8AC3E}">
        <p14:creationId xmlns:p14="http://schemas.microsoft.com/office/powerpoint/2010/main" val="363242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日本</a:t>
            </a:r>
          </a:p>
          <a:p>
            <a:endParaRPr lang="zh-CN" altLang="en-US" dirty="0"/>
          </a:p>
        </p:txBody>
      </p:sp>
      <p:sp>
        <p:nvSpPr>
          <p:cNvPr id="3" name="内容占位符 2"/>
          <p:cNvSpPr>
            <a:spLocks noGrp="1"/>
          </p:cNvSpPr>
          <p:nvPr>
            <p:ph idx="1"/>
          </p:nvPr>
        </p:nvSpPr>
        <p:spPr/>
        <p:txBody>
          <a:bodyPr/>
          <a:lstStyle/>
          <a:p>
            <a:r>
              <a:rPr lang="en-US" altLang="zh-CN" dirty="0" smtClean="0"/>
              <a:t>Public-Private </a:t>
            </a:r>
            <a:r>
              <a:rPr lang="en-US" altLang="zh-CN" dirty="0"/>
              <a:t>Dialogue towards Investment for the Future </a:t>
            </a:r>
            <a:endParaRPr lang="en-US" altLang="zh-CN" dirty="0" smtClean="0"/>
          </a:p>
          <a:p>
            <a:r>
              <a:rPr lang="en-US" altLang="zh-CN" dirty="0" smtClean="0"/>
              <a:t>Artificial </a:t>
            </a:r>
            <a:r>
              <a:rPr lang="en-US" altLang="zh-CN" dirty="0"/>
              <a:t>Intelligence Technology Strategy </a:t>
            </a:r>
            <a:endParaRPr lang="en-US" altLang="zh-CN" dirty="0" smtClean="0"/>
          </a:p>
          <a:p>
            <a:r>
              <a:rPr lang="en-US" altLang="zh-CN" dirty="0" smtClean="0"/>
              <a:t>Japan’s </a:t>
            </a:r>
            <a:r>
              <a:rPr lang="en-US" altLang="zh-CN" dirty="0"/>
              <a:t>Society 5.0</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76</a:t>
            </a:fld>
            <a:endParaRPr lang="en-US" altLang="zh-CN"/>
          </a:p>
        </p:txBody>
      </p:sp>
    </p:spTree>
    <p:extLst>
      <p:ext uri="{BB962C8B-B14F-4D97-AF65-F5344CB8AC3E}">
        <p14:creationId xmlns:p14="http://schemas.microsoft.com/office/powerpoint/2010/main" val="258072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意大利</a:t>
            </a:r>
          </a:p>
          <a:p>
            <a:endParaRPr lang="zh-CN" altLang="en-US" dirty="0"/>
          </a:p>
        </p:txBody>
      </p:sp>
      <p:sp>
        <p:nvSpPr>
          <p:cNvPr id="3" name="内容占位符 2"/>
          <p:cNvSpPr>
            <a:spLocks noGrp="1"/>
          </p:cNvSpPr>
          <p:nvPr>
            <p:ph idx="1"/>
          </p:nvPr>
        </p:nvSpPr>
        <p:spPr/>
        <p:txBody>
          <a:bodyPr/>
          <a:lstStyle/>
          <a:p>
            <a:r>
              <a:rPr lang="en-US" altLang="zh-CN" dirty="0"/>
              <a:t>Artificial Intelligence: At The Service of Citizens </a:t>
            </a:r>
            <a:endParaRPr lang="en-US" altLang="zh-CN" dirty="0" smtClean="0"/>
          </a:p>
          <a:p>
            <a:r>
              <a:rPr lang="en-US" altLang="zh-CN" dirty="0" smtClean="0"/>
              <a:t>CINI-AIIS </a:t>
            </a:r>
            <a:r>
              <a:rPr lang="en-US" altLang="zh-CN" dirty="0"/>
              <a:t>Lab (Artificial Intelligence and Intelligent Systems Lab)</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77</a:t>
            </a:fld>
            <a:endParaRPr lang="en-US" altLang="zh-CN"/>
          </a:p>
        </p:txBody>
      </p:sp>
    </p:spTree>
    <p:extLst>
      <p:ext uri="{BB962C8B-B14F-4D97-AF65-F5344CB8AC3E}">
        <p14:creationId xmlns:p14="http://schemas.microsoft.com/office/powerpoint/2010/main" val="405696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印度</a:t>
            </a:r>
          </a:p>
          <a:p>
            <a:endParaRPr lang="zh-CN" altLang="en-US" dirty="0"/>
          </a:p>
        </p:txBody>
      </p:sp>
      <p:sp>
        <p:nvSpPr>
          <p:cNvPr id="3" name="内容占位符 2"/>
          <p:cNvSpPr>
            <a:spLocks noGrp="1"/>
          </p:cNvSpPr>
          <p:nvPr>
            <p:ph idx="1"/>
          </p:nvPr>
        </p:nvSpPr>
        <p:spPr/>
        <p:txBody>
          <a:bodyPr/>
          <a:lstStyle/>
          <a:p>
            <a:r>
              <a:rPr lang="en-US" altLang="zh-CN" dirty="0"/>
              <a:t>National AI strategy </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78</a:t>
            </a:fld>
            <a:endParaRPr lang="en-US" altLang="zh-CN"/>
          </a:p>
        </p:txBody>
      </p:sp>
    </p:spTree>
    <p:extLst>
      <p:ext uri="{BB962C8B-B14F-4D97-AF65-F5344CB8AC3E}">
        <p14:creationId xmlns:p14="http://schemas.microsoft.com/office/powerpoint/2010/main" val="210194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德国</a:t>
            </a:r>
          </a:p>
          <a:p>
            <a:endParaRPr lang="zh-CN" altLang="en-US" dirty="0"/>
          </a:p>
        </p:txBody>
      </p:sp>
      <p:sp>
        <p:nvSpPr>
          <p:cNvPr id="3" name="内容占位符 2"/>
          <p:cNvSpPr>
            <a:spLocks noGrp="1"/>
          </p:cNvSpPr>
          <p:nvPr>
            <p:ph idx="1"/>
          </p:nvPr>
        </p:nvSpPr>
        <p:spPr/>
        <p:txBody>
          <a:bodyPr/>
          <a:lstStyle/>
          <a:p>
            <a:r>
              <a:rPr lang="en-US" altLang="zh-CN" dirty="0"/>
              <a:t>Outlines the goals of the strategy </a:t>
            </a:r>
            <a:endParaRPr lang="en-US" altLang="zh-CN" dirty="0" smtClean="0"/>
          </a:p>
          <a:p>
            <a:r>
              <a:rPr lang="en-US" altLang="zh-CN" dirty="0" smtClean="0"/>
              <a:t> </a:t>
            </a:r>
            <a:r>
              <a:rPr lang="en-US" altLang="zh-CN" dirty="0"/>
              <a:t>integrating AI technologies into Germany’s export sectors </a:t>
            </a:r>
            <a:endParaRPr lang="en-US" altLang="zh-CN" dirty="0" smtClean="0"/>
          </a:p>
          <a:p>
            <a:r>
              <a:rPr lang="en-US" altLang="zh-CN" dirty="0" smtClean="0"/>
              <a:t>Industry </a:t>
            </a:r>
            <a:r>
              <a:rPr lang="en-US" altLang="zh-CN" dirty="0"/>
              <a:t>4.0 </a:t>
            </a:r>
            <a:endParaRPr lang="en-US" altLang="zh-CN" dirty="0" smtClean="0"/>
          </a:p>
          <a:p>
            <a:r>
              <a:rPr lang="en-US" altLang="zh-CN" dirty="0" smtClean="0"/>
              <a:t>smart </a:t>
            </a:r>
            <a:r>
              <a:rPr lang="en-US" altLang="zh-CN" dirty="0"/>
              <a:t>services </a:t>
            </a:r>
            <a:r>
              <a:rPr lang="en-US" altLang="zh-CN" dirty="0" smtClean="0"/>
              <a:t>38</a:t>
            </a:r>
          </a:p>
          <a:p>
            <a:r>
              <a:rPr lang="en-US" altLang="zh-CN" dirty="0" smtClean="0"/>
              <a:t>report </a:t>
            </a:r>
            <a:r>
              <a:rPr lang="en-US" altLang="zh-CN" dirty="0"/>
              <a:t>on the ethics of autonomous vehicles </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79</a:t>
            </a:fld>
            <a:endParaRPr lang="en-US" altLang="zh-CN"/>
          </a:p>
        </p:txBody>
      </p:sp>
    </p:spTree>
    <p:extLst>
      <p:ext uri="{BB962C8B-B14F-4D97-AF65-F5344CB8AC3E}">
        <p14:creationId xmlns:p14="http://schemas.microsoft.com/office/powerpoint/2010/main" val="32687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什么是“人工智能”？</a:t>
            </a:r>
            <a:br>
              <a:rPr lang="zh-CN" altLang="en-US" dirty="0"/>
            </a:br>
            <a:endParaRPr lang="zh-CN" altLang="en-US" dirty="0"/>
          </a:p>
        </p:txBody>
      </p:sp>
      <p:sp>
        <p:nvSpPr>
          <p:cNvPr id="3" name="内容占位符 2"/>
          <p:cNvSpPr>
            <a:spLocks noGrp="1"/>
          </p:cNvSpPr>
          <p:nvPr>
            <p:ph idx="1"/>
          </p:nvPr>
        </p:nvSpPr>
        <p:spPr/>
        <p:txBody>
          <a:bodyPr/>
          <a:lstStyle/>
          <a:p>
            <a:r>
              <a:rPr lang="zh-CN" altLang="en-US" b="1" dirty="0"/>
              <a:t>人工智能 </a:t>
            </a:r>
            <a:r>
              <a:rPr lang="en-US" altLang="zh-CN" b="1" dirty="0"/>
              <a:t>(AI)</a:t>
            </a:r>
            <a:r>
              <a:rPr lang="zh-CN" altLang="en-US" dirty="0"/>
              <a:t> 是机器展示出的智能，与人类和其他动物展示的</a:t>
            </a:r>
            <a:r>
              <a:rPr lang="zh-CN" altLang="en-US" b="1" dirty="0"/>
              <a:t>自然智能 </a:t>
            </a:r>
            <a:r>
              <a:rPr lang="en-US" altLang="zh-CN" b="1" dirty="0"/>
              <a:t>(NI)</a:t>
            </a:r>
            <a:r>
              <a:rPr lang="zh-CN" altLang="en-US" dirty="0"/>
              <a:t> 形成对比。</a:t>
            </a:r>
            <a:r>
              <a:rPr lang="en-US" altLang="zh-CN" dirty="0"/>
              <a:t>[1]</a:t>
            </a:r>
          </a:p>
          <a:p>
            <a:r>
              <a:rPr lang="zh-CN" altLang="en-US" dirty="0"/>
              <a:t>在其最简单的形式中，人工智能是一个</a:t>
            </a:r>
            <a:r>
              <a:rPr lang="zh-CN" altLang="en-US" b="1" dirty="0"/>
              <a:t>领域</a:t>
            </a:r>
            <a:r>
              <a:rPr lang="zh-CN" altLang="en-US" dirty="0"/>
              <a:t>，它结合了计算机科学和强大的数据集，以实现问题解决。</a:t>
            </a:r>
            <a:r>
              <a:rPr lang="en-US" altLang="zh-CN" dirty="0"/>
              <a:t>[2]</a:t>
            </a:r>
          </a:p>
          <a:p>
            <a:r>
              <a:rPr lang="zh-CN" altLang="en-US" dirty="0"/>
              <a:t>制造</a:t>
            </a:r>
            <a:r>
              <a:rPr lang="zh-CN" altLang="en-US" b="1" dirty="0"/>
              <a:t>智能机器</a:t>
            </a:r>
            <a:r>
              <a:rPr lang="zh-CN" altLang="en-US" dirty="0"/>
              <a:t>的科学与工程</a:t>
            </a:r>
            <a:r>
              <a:rPr lang="en-US" altLang="zh-CN" dirty="0"/>
              <a:t>[3]</a:t>
            </a:r>
          </a:p>
          <a:p>
            <a:r>
              <a:rPr lang="zh-CN" altLang="en-US" dirty="0"/>
              <a:t>什么是</a:t>
            </a:r>
            <a:r>
              <a:rPr lang="en-US" altLang="zh-CN" dirty="0"/>
              <a:t>AI</a:t>
            </a:r>
            <a:r>
              <a:rPr lang="zh-CN" altLang="en-US" dirty="0"/>
              <a:t>？</a:t>
            </a:r>
            <a:br>
              <a:rPr lang="zh-CN" altLang="en-US" dirty="0"/>
            </a:br>
            <a:r>
              <a:rPr lang="en-US" altLang="zh-CN" dirty="0"/>
              <a:t>BBC(1:57), AI</a:t>
            </a:r>
            <a:r>
              <a:rPr lang="zh-CN" altLang="en-US" dirty="0"/>
              <a:t>的未来</a:t>
            </a:r>
            <a:r>
              <a:rPr lang="en-US" altLang="zh-CN" dirty="0"/>
              <a:t>(4:35), </a:t>
            </a:r>
            <a:r>
              <a:rPr lang="en-US" altLang="zh-CN" dirty="0" err="1"/>
              <a:t>Coldfusion</a:t>
            </a:r>
            <a:r>
              <a:rPr lang="en-US" altLang="zh-CN" dirty="0"/>
              <a:t>(9:21),</a:t>
            </a: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8</a:t>
            </a:fld>
            <a:endParaRPr lang="en-US" altLang="zh-CN"/>
          </a:p>
        </p:txBody>
      </p:sp>
    </p:spTree>
    <p:extLst>
      <p:ext uri="{BB962C8B-B14F-4D97-AF65-F5344CB8AC3E}">
        <p14:creationId xmlns:p14="http://schemas.microsoft.com/office/powerpoint/2010/main" val="196988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法国</a:t>
            </a:r>
          </a:p>
          <a:p>
            <a:endParaRPr lang="zh-CN" altLang="en-US" dirty="0"/>
          </a:p>
        </p:txBody>
      </p:sp>
      <p:sp>
        <p:nvSpPr>
          <p:cNvPr id="3" name="内容占位符 2"/>
          <p:cNvSpPr>
            <a:spLocks noGrp="1"/>
          </p:cNvSpPr>
          <p:nvPr>
            <p:ph idx="1"/>
          </p:nvPr>
        </p:nvSpPr>
        <p:spPr/>
        <p:txBody>
          <a:bodyPr/>
          <a:lstStyle/>
          <a:p>
            <a:r>
              <a:rPr lang="en-US" altLang="zh-CN" dirty="0"/>
              <a:t>France’s €1.5 billion </a:t>
            </a:r>
            <a:r>
              <a:rPr lang="en-US" altLang="zh-CN" dirty="0" smtClean="0"/>
              <a:t>plan</a:t>
            </a:r>
          </a:p>
          <a:p>
            <a:r>
              <a:rPr lang="en-US" altLang="zh-CN" dirty="0" smtClean="0"/>
              <a:t>AI </a:t>
            </a:r>
            <a:r>
              <a:rPr lang="en-US" altLang="zh-CN" dirty="0"/>
              <a:t>for Humanity Summit </a:t>
            </a:r>
            <a:endParaRPr lang="en-US" altLang="zh-CN" dirty="0" smtClean="0"/>
          </a:p>
          <a:p>
            <a:r>
              <a:rPr lang="en-US" altLang="zh-CN" dirty="0" smtClean="0"/>
              <a:t>For </a:t>
            </a:r>
            <a:r>
              <a:rPr lang="en-US" altLang="zh-CN" dirty="0"/>
              <a:t>a Meaningful Artificial Intelligence: Towards a French and European Strategy</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80</a:t>
            </a:fld>
            <a:endParaRPr lang="en-US" altLang="zh-CN"/>
          </a:p>
        </p:txBody>
      </p:sp>
    </p:spTree>
    <p:extLst>
      <p:ext uri="{BB962C8B-B14F-4D97-AF65-F5344CB8AC3E}">
        <p14:creationId xmlns:p14="http://schemas.microsoft.com/office/powerpoint/2010/main" val="9792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芬兰的人工智能时代</a:t>
            </a:r>
          </a:p>
          <a:p>
            <a:endParaRPr lang="zh-CN" altLang="en-US" dirty="0"/>
          </a:p>
        </p:txBody>
      </p:sp>
      <p:sp>
        <p:nvSpPr>
          <p:cNvPr id="3" name="内容占位符 2"/>
          <p:cNvSpPr>
            <a:spLocks noGrp="1"/>
          </p:cNvSpPr>
          <p:nvPr>
            <p:ph idx="1"/>
          </p:nvPr>
        </p:nvSpPr>
        <p:spPr/>
        <p:txBody>
          <a:bodyPr/>
          <a:lstStyle/>
          <a:p>
            <a:r>
              <a:rPr lang="en-US" altLang="zh-CN" dirty="0" smtClean="0"/>
              <a:t>Finland’s </a:t>
            </a:r>
            <a:r>
              <a:rPr lang="en-US" altLang="zh-CN" dirty="0"/>
              <a:t>Age of Artificial Intelligence </a:t>
            </a:r>
            <a:endParaRPr lang="en-US" altLang="zh-CN" dirty="0" smtClean="0"/>
          </a:p>
          <a:p>
            <a:r>
              <a:rPr lang="en-US" altLang="zh-CN" dirty="0" smtClean="0"/>
              <a:t>Finnish </a:t>
            </a:r>
            <a:r>
              <a:rPr lang="en-US" altLang="zh-CN" dirty="0"/>
              <a:t>Centre for AI (a joint partnership by Aalto and Helsinki Universities to increase AI research, talent, and industry collaboration) </a:t>
            </a:r>
            <a:endParaRPr lang="en-US" altLang="zh-CN" dirty="0" smtClean="0"/>
          </a:p>
          <a:p>
            <a:r>
              <a:rPr lang="en-US" altLang="zh-CN" dirty="0" smtClean="0"/>
              <a:t>An </a:t>
            </a:r>
            <a:r>
              <a:rPr lang="en-US" altLang="zh-CN" dirty="0"/>
              <a:t>AI accelerator pilot program </a:t>
            </a:r>
            <a:endParaRPr lang="en-US" altLang="zh-CN" dirty="0" smtClean="0"/>
          </a:p>
          <a:p>
            <a:r>
              <a:rPr lang="en-US" altLang="zh-CN" dirty="0" smtClean="0"/>
              <a:t>the </a:t>
            </a:r>
            <a:r>
              <a:rPr lang="en-US" altLang="zh-CN" dirty="0"/>
              <a:t>integration of AI in the public service. </a:t>
            </a:r>
            <a:endParaRPr lang="en-US" altLang="zh-CN" dirty="0" smtClean="0"/>
          </a:p>
          <a:p>
            <a:r>
              <a:rPr lang="en-US" altLang="zh-CN" dirty="0" smtClean="0"/>
              <a:t>A </a:t>
            </a:r>
            <a:r>
              <a:rPr lang="en-US" altLang="zh-CN" dirty="0"/>
              <a:t>second interim report, Work in the Age of Artificial Intelligence</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81</a:t>
            </a:fld>
            <a:endParaRPr lang="en-US" altLang="zh-CN"/>
          </a:p>
        </p:txBody>
      </p:sp>
    </p:spTree>
    <p:extLst>
      <p:ext uri="{BB962C8B-B14F-4D97-AF65-F5344CB8AC3E}">
        <p14:creationId xmlns:p14="http://schemas.microsoft.com/office/powerpoint/2010/main" val="14176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爱尔兰</a:t>
            </a:r>
          </a:p>
          <a:p>
            <a:endParaRPr lang="zh-CN" altLang="en-US" dirty="0"/>
          </a:p>
        </p:txBody>
      </p:sp>
      <p:sp>
        <p:nvSpPr>
          <p:cNvPr id="3" name="内容占位符 2"/>
          <p:cNvSpPr>
            <a:spLocks noGrp="1"/>
          </p:cNvSpPr>
          <p:nvPr>
            <p:ph idx="1"/>
          </p:nvPr>
        </p:nvSpPr>
        <p:spPr/>
        <p:txBody>
          <a:bodyPr/>
          <a:lstStyle/>
          <a:p>
            <a:r>
              <a:rPr lang="en-US" altLang="zh-CN" dirty="0"/>
              <a:t>AI - Here for Good: A National Artificial Intelligence Strategy for Ireland</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82</a:t>
            </a:fld>
            <a:endParaRPr lang="en-US" altLang="zh-CN"/>
          </a:p>
        </p:txBody>
      </p:sp>
    </p:spTree>
    <p:extLst>
      <p:ext uri="{BB962C8B-B14F-4D97-AF65-F5344CB8AC3E}">
        <p14:creationId xmlns:p14="http://schemas.microsoft.com/office/powerpoint/2010/main" val="193887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人工智能指数报告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2021[59]</a:t>
            </a:r>
          </a:p>
          <a:p>
            <a:endParaRPr lang="en-US" altLang="zh-CN" sz="2800" b="0" i="0" kern="1200" dirty="0" smtClean="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zh-CN" altLang="en-US" dirty="0">
                <a:cs typeface="Arial" panose="020B0604020202020204" pitchFamily="34" charset="0"/>
              </a:rPr>
              <a:t>第一章 研发</a:t>
            </a:r>
          </a:p>
          <a:p>
            <a:r>
              <a:rPr lang="zh-CN" altLang="en-US" dirty="0">
                <a:cs typeface="Arial" panose="020B0604020202020204" pitchFamily="34" charset="0"/>
              </a:rPr>
              <a:t>第二章 技术性能</a:t>
            </a:r>
          </a:p>
          <a:p>
            <a:r>
              <a:rPr lang="zh-CN" altLang="en-US" dirty="0">
                <a:cs typeface="Arial" panose="020B0604020202020204" pitchFamily="34" charset="0"/>
              </a:rPr>
              <a:t>第三章 经济</a:t>
            </a:r>
          </a:p>
          <a:p>
            <a:r>
              <a:rPr lang="zh-CN" altLang="en-US" dirty="0">
                <a:cs typeface="Arial" panose="020B0604020202020204" pitchFamily="34" charset="0"/>
              </a:rPr>
              <a:t>第四章 </a:t>
            </a:r>
            <a:r>
              <a:rPr lang="en-US" altLang="zh-CN" dirty="0">
                <a:cs typeface="Arial" panose="020B0604020202020204" pitchFamily="34" charset="0"/>
              </a:rPr>
              <a:t>AI </a:t>
            </a:r>
            <a:r>
              <a:rPr lang="zh-CN" altLang="en-US" dirty="0">
                <a:cs typeface="Arial" panose="020B0604020202020204" pitchFamily="34" charset="0"/>
              </a:rPr>
              <a:t>教育</a:t>
            </a:r>
          </a:p>
          <a:p>
            <a:r>
              <a:rPr lang="zh-CN" altLang="en-US" dirty="0">
                <a:cs typeface="Arial" panose="020B0604020202020204" pitchFamily="34" charset="0"/>
              </a:rPr>
              <a:t>第五章 </a:t>
            </a:r>
            <a:r>
              <a:rPr lang="en-US" altLang="zh-CN" dirty="0">
                <a:cs typeface="Arial" panose="020B0604020202020204" pitchFamily="34" charset="0"/>
              </a:rPr>
              <a:t>AI </a:t>
            </a:r>
            <a:r>
              <a:rPr lang="zh-CN" altLang="en-US" dirty="0">
                <a:cs typeface="Arial" panose="020B0604020202020204" pitchFamily="34" charset="0"/>
              </a:rPr>
              <a:t>应用的伦理挑战</a:t>
            </a:r>
          </a:p>
          <a:p>
            <a:r>
              <a:rPr lang="zh-CN" altLang="en-US" dirty="0">
                <a:cs typeface="Arial" panose="020B0604020202020204" pitchFamily="34" charset="0"/>
              </a:rPr>
              <a:t>第六章 </a:t>
            </a:r>
            <a:r>
              <a:rPr lang="en-US" altLang="zh-CN" dirty="0">
                <a:cs typeface="Arial" panose="020B0604020202020204" pitchFamily="34" charset="0"/>
              </a:rPr>
              <a:t>AI </a:t>
            </a:r>
            <a:r>
              <a:rPr lang="zh-CN" altLang="en-US" dirty="0">
                <a:cs typeface="Arial" panose="020B0604020202020204" pitchFamily="34" charset="0"/>
              </a:rPr>
              <a:t>领域的多样性</a:t>
            </a:r>
          </a:p>
          <a:p>
            <a:r>
              <a:rPr lang="zh-CN" altLang="en-US" dirty="0">
                <a:cs typeface="Arial" panose="020B0604020202020204" pitchFamily="34" charset="0"/>
              </a:rPr>
              <a:t>第七章 </a:t>
            </a:r>
            <a:r>
              <a:rPr lang="en-US" altLang="zh-CN" dirty="0">
                <a:cs typeface="Arial" panose="020B0604020202020204" pitchFamily="34" charset="0"/>
              </a:rPr>
              <a:t>AI </a:t>
            </a:r>
            <a:r>
              <a:rPr lang="zh-CN" altLang="en-US" dirty="0">
                <a:cs typeface="Arial" panose="020B0604020202020204" pitchFamily="34" charset="0"/>
              </a:rPr>
              <a:t>政策与国家战略</a:t>
            </a:r>
          </a:p>
          <a:p>
            <a:r>
              <a:rPr lang="en-US" altLang="zh-CN" dirty="0">
                <a:cs typeface="Arial" panose="020B0604020202020204" pitchFamily="34" charset="0"/>
              </a:rPr>
              <a:t>https://aiindex.stanford.edu/report/</a:t>
            </a:r>
            <a:endParaRPr lang="zh-CN" altLang="en-US" dirty="0">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83</a:t>
            </a:fld>
            <a:endParaRPr lang="en-US" altLang="zh-CN"/>
          </a:p>
        </p:txBody>
      </p:sp>
    </p:spTree>
    <p:extLst>
      <p:ext uri="{BB962C8B-B14F-4D97-AF65-F5344CB8AC3E}">
        <p14:creationId xmlns:p14="http://schemas.microsoft.com/office/powerpoint/2010/main" val="37753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人工智能指数报告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2022[59]</a:t>
            </a:r>
          </a:p>
          <a:p>
            <a:pPr lvl="1"/>
            <a:endParaRPr lang="zh-CN" altLang="en-US" b="0" i="0" dirty="0" smtClean="0">
              <a:effectLst/>
            </a:endParaRPr>
          </a:p>
          <a:p>
            <a:r>
              <a:rPr lang="zh-CN" altLang="en-US" dirty="0" smtClean="0"/>
              <a:t/>
            </a:r>
            <a:br>
              <a:rPr lang="zh-CN" altLang="en-US" dirty="0" smtClean="0"/>
            </a:br>
            <a:endParaRPr lang="zh-CN" altLang="en-US" dirty="0"/>
          </a:p>
        </p:txBody>
      </p:sp>
      <p:sp>
        <p:nvSpPr>
          <p:cNvPr id="3" name="内容占位符 2"/>
          <p:cNvSpPr>
            <a:spLocks noGrp="1"/>
          </p:cNvSpPr>
          <p:nvPr>
            <p:ph idx="1"/>
          </p:nvPr>
        </p:nvSpPr>
        <p:spPr/>
        <p:txBody>
          <a:bodyPr/>
          <a:lstStyle/>
          <a:p>
            <a:r>
              <a:rPr lang="en-US" altLang="zh-CN" dirty="0">
                <a:cs typeface="Arial" panose="020B0604020202020204" pitchFamily="34" charset="0"/>
                <a:hlinkClick r:id="rId2"/>
              </a:rPr>
              <a:t>https://</a:t>
            </a:r>
            <a:r>
              <a:rPr lang="en-US" altLang="zh-CN" dirty="0" smtClean="0">
                <a:cs typeface="Arial" panose="020B0604020202020204" pitchFamily="34" charset="0"/>
                <a:hlinkClick r:id="rId2"/>
              </a:rPr>
              <a:t>aiinde</a:t>
            </a:r>
            <a:r>
              <a:rPr lang="en-US" altLang="zh-CN" dirty="0" smtClean="0">
                <a:cs typeface="Arial" panose="020B0604020202020204" pitchFamily="34" charset="0"/>
              </a:rPr>
              <a:t>x.stanford.edu/report</a:t>
            </a:r>
            <a:r>
              <a:rPr lang="en-US" altLang="zh-CN" dirty="0">
                <a:cs typeface="Arial" panose="020B0604020202020204" pitchFamily="34" charset="0"/>
              </a:rPr>
              <a:t>/</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84</a:t>
            </a:fld>
            <a:endParaRPr lang="en-US" altLang="zh-CN"/>
          </a:p>
        </p:txBody>
      </p:sp>
      <p:graphicFrame>
        <p:nvGraphicFramePr>
          <p:cNvPr id="5" name="表格 4"/>
          <p:cNvGraphicFramePr>
            <a:graphicFrameLocks noGrp="1"/>
          </p:cNvGraphicFramePr>
          <p:nvPr/>
        </p:nvGraphicFramePr>
        <p:xfrm>
          <a:off x="804863" y="1574165"/>
          <a:ext cx="8229600" cy="2407920"/>
        </p:xfrm>
        <a:graphic>
          <a:graphicData uri="http://schemas.openxmlformats.org/drawingml/2006/table">
            <a:tbl>
              <a:tblPr/>
              <a:tblGrid>
                <a:gridCol w="4114800"/>
                <a:gridCol w="4114800"/>
              </a:tblGrid>
              <a:tr h="0">
                <a:tc>
                  <a:txBody>
                    <a:bodyPr/>
                    <a:lstStyle/>
                    <a:p>
                      <a:r>
                        <a:rPr lang="zh-CN" altLang="en-US" b="1">
                          <a:effectLst/>
                          <a:latin typeface="quote-cjk-patch"/>
                        </a:rPr>
                        <a:t>第一章</a:t>
                      </a:r>
                      <a:r>
                        <a:rPr lang="zh-CN" altLang="en-US" b="0">
                          <a:effectLst/>
                          <a:latin typeface="quote-cjk-patch"/>
                        </a:rPr>
                        <a:t> 研发</a:t>
                      </a:r>
                    </a:p>
                  </a:txBody>
                  <a:tcPr marR="101600" marT="63500" marB="63500" anchor="ctr">
                    <a:lnL>
                      <a:noFill/>
                    </a:lnL>
                    <a:lnR>
                      <a:noFill/>
                    </a:lnR>
                    <a:lnT>
                      <a:noFill/>
                    </a:lnT>
                    <a:lnB>
                      <a:noFill/>
                    </a:lnB>
                    <a:solidFill>
                      <a:srgbClr val="FFFFFF"/>
                    </a:solidFill>
                  </a:tcPr>
                </a:tc>
                <a:tc>
                  <a:txBody>
                    <a:bodyPr/>
                    <a:lstStyle/>
                    <a:p>
                      <a:r>
                        <a:rPr lang="en-US" altLang="zh-CN" b="0">
                          <a:effectLst/>
                          <a:latin typeface="quote-cjk-patch"/>
                        </a:rPr>
                        <a:t>13</a:t>
                      </a:r>
                    </a:p>
                  </a:txBody>
                  <a:tcPr marL="101600" marT="63500" marB="63500" anchor="ctr">
                    <a:lnL>
                      <a:noFill/>
                    </a:lnL>
                    <a:lnR>
                      <a:noFill/>
                    </a:lnR>
                    <a:lnT>
                      <a:noFill/>
                    </a:lnT>
                    <a:lnB>
                      <a:noFill/>
                    </a:lnB>
                    <a:solidFill>
                      <a:srgbClr val="FFFFFF"/>
                    </a:solidFill>
                  </a:tcPr>
                </a:tc>
              </a:tr>
              <a:tr h="0">
                <a:tc>
                  <a:txBody>
                    <a:bodyPr/>
                    <a:lstStyle/>
                    <a:p>
                      <a:r>
                        <a:rPr lang="zh-CN" altLang="en-US" b="1">
                          <a:effectLst/>
                          <a:latin typeface="quote-cjk-patch"/>
                        </a:rPr>
                        <a:t>第二章</a:t>
                      </a:r>
                      <a:r>
                        <a:rPr lang="zh-CN" altLang="en-US" b="0">
                          <a:effectLst/>
                          <a:latin typeface="quote-cjk-patch"/>
                        </a:rPr>
                        <a:t> 技术性能</a:t>
                      </a:r>
                    </a:p>
                  </a:txBody>
                  <a:tcPr marR="101600" marT="63500" marB="63500" anchor="ctr">
                    <a:lnL>
                      <a:noFill/>
                    </a:lnL>
                    <a:lnR>
                      <a:noFill/>
                    </a:lnR>
                    <a:lnT>
                      <a:noFill/>
                    </a:lnT>
                    <a:lnB>
                      <a:noFill/>
                    </a:lnB>
                    <a:solidFill>
                      <a:srgbClr val="FFFFFF"/>
                    </a:solidFill>
                  </a:tcPr>
                </a:tc>
                <a:tc>
                  <a:txBody>
                    <a:bodyPr/>
                    <a:lstStyle/>
                    <a:p>
                      <a:r>
                        <a:rPr lang="en-US" altLang="zh-CN" b="0">
                          <a:effectLst/>
                          <a:latin typeface="quote-cjk-patch"/>
                        </a:rPr>
                        <a:t>47</a:t>
                      </a:r>
                    </a:p>
                  </a:txBody>
                  <a:tcPr marL="101600" marT="63500" marB="63500" anchor="ctr">
                    <a:lnL>
                      <a:noFill/>
                    </a:lnL>
                    <a:lnR>
                      <a:noFill/>
                    </a:lnR>
                    <a:lnT>
                      <a:noFill/>
                    </a:lnT>
                    <a:lnB>
                      <a:noFill/>
                    </a:lnB>
                    <a:solidFill>
                      <a:srgbClr val="FFFFFF"/>
                    </a:solidFill>
                  </a:tcPr>
                </a:tc>
              </a:tr>
              <a:tr h="0">
                <a:tc>
                  <a:txBody>
                    <a:bodyPr/>
                    <a:lstStyle/>
                    <a:p>
                      <a:r>
                        <a:rPr lang="zh-CN" altLang="en-US" b="1">
                          <a:effectLst/>
                          <a:latin typeface="quote-cjk-patch"/>
                        </a:rPr>
                        <a:t>第三章</a:t>
                      </a:r>
                      <a:r>
                        <a:rPr lang="zh-CN" altLang="en-US" b="0">
                          <a:effectLst/>
                          <a:latin typeface="quote-cjk-patch"/>
                        </a:rPr>
                        <a:t> 技术 </a:t>
                      </a:r>
                      <a:r>
                        <a:rPr lang="en-US" b="0">
                          <a:effectLst/>
                          <a:latin typeface="quote-cjk-patch"/>
                        </a:rPr>
                        <a:t>AI </a:t>
                      </a:r>
                      <a:r>
                        <a:rPr lang="zh-CN" altLang="en-US" b="0">
                          <a:effectLst/>
                          <a:latin typeface="quote-cjk-patch"/>
                        </a:rPr>
                        <a:t>伦理</a:t>
                      </a:r>
                    </a:p>
                  </a:txBody>
                  <a:tcPr marR="101600" marT="63500" marB="63500" anchor="ctr">
                    <a:lnL>
                      <a:noFill/>
                    </a:lnL>
                    <a:lnR>
                      <a:noFill/>
                    </a:lnR>
                    <a:lnT>
                      <a:noFill/>
                    </a:lnT>
                    <a:lnB>
                      <a:noFill/>
                    </a:lnB>
                    <a:solidFill>
                      <a:srgbClr val="FFFFFF"/>
                    </a:solidFill>
                  </a:tcPr>
                </a:tc>
                <a:tc>
                  <a:txBody>
                    <a:bodyPr/>
                    <a:lstStyle/>
                    <a:p>
                      <a:r>
                        <a:rPr lang="en-US" altLang="zh-CN" b="0">
                          <a:effectLst/>
                          <a:latin typeface="quote-cjk-patch"/>
                        </a:rPr>
                        <a:t>100</a:t>
                      </a:r>
                    </a:p>
                  </a:txBody>
                  <a:tcPr marL="101600" marT="63500" marB="63500" anchor="ctr">
                    <a:lnL>
                      <a:noFill/>
                    </a:lnL>
                    <a:lnR>
                      <a:noFill/>
                    </a:lnR>
                    <a:lnT>
                      <a:noFill/>
                    </a:lnT>
                    <a:lnB>
                      <a:noFill/>
                    </a:lnB>
                    <a:solidFill>
                      <a:srgbClr val="FFFFFF"/>
                    </a:solidFill>
                  </a:tcPr>
                </a:tc>
              </a:tr>
              <a:tr h="0">
                <a:tc>
                  <a:txBody>
                    <a:bodyPr/>
                    <a:lstStyle/>
                    <a:p>
                      <a:r>
                        <a:rPr lang="zh-CN" altLang="en-US" b="1">
                          <a:effectLst/>
                          <a:latin typeface="quote-cjk-patch"/>
                        </a:rPr>
                        <a:t>第四章</a:t>
                      </a:r>
                      <a:r>
                        <a:rPr lang="zh-CN" altLang="en-US" b="0">
                          <a:effectLst/>
                          <a:latin typeface="quote-cjk-patch"/>
                        </a:rPr>
                        <a:t> 经济与教育</a:t>
                      </a:r>
                    </a:p>
                  </a:txBody>
                  <a:tcPr marR="101600" marT="63500" marB="63500" anchor="ctr">
                    <a:lnL>
                      <a:noFill/>
                    </a:lnL>
                    <a:lnR>
                      <a:noFill/>
                    </a:lnR>
                    <a:lnT>
                      <a:noFill/>
                    </a:lnT>
                    <a:lnB>
                      <a:noFill/>
                    </a:lnB>
                    <a:solidFill>
                      <a:srgbClr val="FFFFFF"/>
                    </a:solidFill>
                  </a:tcPr>
                </a:tc>
                <a:tc>
                  <a:txBody>
                    <a:bodyPr/>
                    <a:lstStyle/>
                    <a:p>
                      <a:r>
                        <a:rPr lang="en-US" altLang="zh-CN" b="0">
                          <a:effectLst/>
                          <a:latin typeface="quote-cjk-patch"/>
                        </a:rPr>
                        <a:t>139</a:t>
                      </a:r>
                    </a:p>
                  </a:txBody>
                  <a:tcPr marL="101600" marT="63500" marB="63500" anchor="ctr">
                    <a:lnL>
                      <a:noFill/>
                    </a:lnL>
                    <a:lnR>
                      <a:noFill/>
                    </a:lnR>
                    <a:lnT>
                      <a:noFill/>
                    </a:lnT>
                    <a:lnB>
                      <a:noFill/>
                    </a:lnB>
                    <a:solidFill>
                      <a:srgbClr val="FFFFFF"/>
                    </a:solidFill>
                  </a:tcPr>
                </a:tc>
              </a:tr>
              <a:tr h="0">
                <a:tc>
                  <a:txBody>
                    <a:bodyPr/>
                    <a:lstStyle/>
                    <a:p>
                      <a:r>
                        <a:rPr lang="it-IT" b="1">
                          <a:effectLst/>
                          <a:latin typeface="quote-cjk-patch"/>
                        </a:rPr>
                        <a:t>第五章</a:t>
                      </a:r>
                      <a:r>
                        <a:rPr lang="it-IT" b="0">
                          <a:effectLst/>
                          <a:latin typeface="quote-cjk-patch"/>
                        </a:rPr>
                        <a:t> AI 政策与治理</a:t>
                      </a:r>
                    </a:p>
                  </a:txBody>
                  <a:tcPr marR="101600" marT="63500" marB="63500" anchor="ctr">
                    <a:lnL>
                      <a:noFill/>
                    </a:lnL>
                    <a:lnR>
                      <a:noFill/>
                    </a:lnR>
                    <a:lnT>
                      <a:noFill/>
                    </a:lnT>
                    <a:lnB>
                      <a:noFill/>
                    </a:lnB>
                    <a:solidFill>
                      <a:srgbClr val="FFFFFF"/>
                    </a:solidFill>
                  </a:tcPr>
                </a:tc>
                <a:tc>
                  <a:txBody>
                    <a:bodyPr/>
                    <a:lstStyle/>
                    <a:p>
                      <a:r>
                        <a:rPr lang="en-US" altLang="zh-CN" b="0">
                          <a:effectLst/>
                          <a:latin typeface="quote-cjk-patch"/>
                        </a:rPr>
                        <a:t>172</a:t>
                      </a:r>
                    </a:p>
                  </a:txBody>
                  <a:tcPr marL="101600" marT="63500" marB="63500" anchor="ctr">
                    <a:lnL>
                      <a:noFill/>
                    </a:lnL>
                    <a:lnR>
                      <a:noFill/>
                    </a:lnR>
                    <a:lnT>
                      <a:noFill/>
                    </a:lnT>
                    <a:lnB>
                      <a:noFill/>
                    </a:lnB>
                    <a:solidFill>
                      <a:srgbClr val="FFFFFF"/>
                    </a:solidFill>
                  </a:tcPr>
                </a:tc>
              </a:tr>
              <a:tr h="0">
                <a:tc>
                  <a:txBody>
                    <a:bodyPr/>
                    <a:lstStyle/>
                    <a:p>
                      <a:r>
                        <a:rPr lang="zh-CN" altLang="en-US" b="1">
                          <a:effectLst/>
                          <a:latin typeface="quote-cjk-patch"/>
                        </a:rPr>
                        <a:t>附录</a:t>
                      </a:r>
                      <a:endParaRPr lang="zh-CN" altLang="en-US" b="0">
                        <a:effectLst/>
                        <a:latin typeface="quote-cjk-patch"/>
                      </a:endParaRPr>
                    </a:p>
                  </a:txBody>
                  <a:tcPr marR="101600" marT="63500" marB="63500" anchor="ctr">
                    <a:lnL>
                      <a:noFill/>
                    </a:lnL>
                    <a:lnR>
                      <a:noFill/>
                    </a:lnR>
                    <a:lnT>
                      <a:noFill/>
                    </a:lnT>
                    <a:lnB>
                      <a:noFill/>
                    </a:lnB>
                    <a:solidFill>
                      <a:srgbClr val="FFFFFF"/>
                    </a:solidFill>
                  </a:tcPr>
                </a:tc>
                <a:tc>
                  <a:txBody>
                    <a:bodyPr/>
                    <a:lstStyle/>
                    <a:p>
                      <a:r>
                        <a:rPr lang="en-US" altLang="zh-CN" b="0" dirty="0">
                          <a:effectLst/>
                          <a:latin typeface="quote-cjk-patch"/>
                        </a:rPr>
                        <a:t>196</a:t>
                      </a:r>
                    </a:p>
                  </a:txBody>
                  <a:tcPr marL="101600" marT="63500" marB="63500"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87079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9</a:t>
            </a:fld>
            <a:endParaRPr lang="en-US" altLang="zh-CN"/>
          </a:p>
        </p:txBody>
      </p:sp>
      <p:pic>
        <p:nvPicPr>
          <p:cNvPr id="5" name="图片 4"/>
          <p:cNvPicPr>
            <a:picLocks noChangeAspect="1"/>
          </p:cNvPicPr>
          <p:nvPr/>
        </p:nvPicPr>
        <p:blipFill>
          <a:blip r:embed="rId2"/>
          <a:stretch>
            <a:fillRect/>
          </a:stretch>
        </p:blipFill>
        <p:spPr>
          <a:xfrm>
            <a:off x="7406" y="0"/>
            <a:ext cx="9129187" cy="5143500"/>
          </a:xfrm>
          <a:prstGeom prst="rect">
            <a:avLst/>
          </a:prstGeom>
        </p:spPr>
      </p:pic>
    </p:spTree>
    <p:extLst>
      <p:ext uri="{BB962C8B-B14F-4D97-AF65-F5344CB8AC3E}">
        <p14:creationId xmlns:p14="http://schemas.microsoft.com/office/powerpoint/2010/main" val="11501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c2MjljZWJmOGI4ODdlYmRjNDc4OTNlODM5ZTM3OWMifQ=="/>
  <p:tag name="OPFI" val=""/>
</p:tagLst>
</file>

<file path=ppt/theme/theme1.xml><?xml version="1.0" encoding="utf-8"?>
<a:theme xmlns:a="http://schemas.openxmlformats.org/drawingml/2006/main" name="PPP">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f0xibp1n">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PPP</Template>
  <TotalTime>1105</TotalTime>
  <Words>2955</Words>
  <Application>Microsoft Office PowerPoint</Application>
  <PresentationFormat>全屏显示(16:9)</PresentationFormat>
  <Paragraphs>477</Paragraphs>
  <Slides>84</Slides>
  <Notes>1</Notes>
  <HiddenSlides>1</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84</vt:i4>
      </vt:variant>
    </vt:vector>
  </HeadingPairs>
  <TitlesOfParts>
    <vt:vector size="92" baseType="lpstr">
      <vt:lpstr>quote-cjk-patch</vt:lpstr>
      <vt:lpstr>宋体</vt:lpstr>
      <vt:lpstr>Microsoft YaHei</vt:lpstr>
      <vt:lpstr>Arial</vt:lpstr>
      <vt:lpstr>Calibri</vt:lpstr>
      <vt:lpstr>Wingdings</vt:lpstr>
      <vt:lpstr>PPP</vt:lpstr>
      <vt:lpstr>Visio</vt:lpstr>
      <vt:lpstr>人工智能导论</vt:lpstr>
      <vt:lpstr>课程目录</vt:lpstr>
      <vt:lpstr>章节内容</vt:lpstr>
      <vt:lpstr>PowerPoint 演示文稿</vt:lpstr>
      <vt:lpstr>什么是“智能”？（定义）</vt:lpstr>
      <vt:lpstr>什么是“智能”？（特征）</vt:lpstr>
      <vt:lpstr>什么是“自然智能”？</vt:lpstr>
      <vt:lpstr>什么是“人工智能”？ </vt:lpstr>
      <vt:lpstr>PowerPoint 演示文稿</vt:lpstr>
      <vt:lpstr>什么是“人工智能”？ </vt:lpstr>
      <vt:lpstr>IEEE 计算智能学会</vt:lpstr>
      <vt:lpstr>PowerPoint 演示文稿</vt:lpstr>
      <vt:lpstr>课堂讨论 01</vt:lpstr>
      <vt:lpstr>参考文献</vt:lpstr>
      <vt:lpstr>人工智能的历史 </vt:lpstr>
      <vt:lpstr>人工智能史 </vt:lpstr>
      <vt:lpstr>视角</vt:lpstr>
      <vt:lpstr>关键里程碑[6]</vt:lpstr>
      <vt:lpstr>关键驱动力与推动力</vt:lpstr>
      <vt:lpstr>人工智能史 </vt:lpstr>
      <vt:lpstr>关键驱动力</vt:lpstr>
      <vt:lpstr>关键推动力</vt:lpstr>
      <vt:lpstr>人工智能的三个分支</vt:lpstr>
      <vt:lpstr>机器学习</vt:lpstr>
      <vt:lpstr>机器学习</vt:lpstr>
      <vt:lpstr>深度学习</vt:lpstr>
      <vt:lpstr>强化学习</vt:lpstr>
      <vt:lpstr>机器人学 </vt:lpstr>
      <vt:lpstr>自然语言处理 </vt:lpstr>
      <vt:lpstr>自然语言处理 </vt:lpstr>
      <vt:lpstr>推荐系统 </vt:lpstr>
      <vt:lpstr>认知分析 </vt:lpstr>
      <vt:lpstr>PowerPoint 演示文稿</vt:lpstr>
      <vt:lpstr>计算机视觉 </vt:lpstr>
      <vt:lpstr>物联网 </vt:lpstr>
      <vt:lpstr>物联网 </vt:lpstr>
      <vt:lpstr>大数据 </vt:lpstr>
      <vt:lpstr>数据: 2信息: 知识: 3 4 洞察: 智慧: 5 影响: 6 </vt:lpstr>
      <vt:lpstr>1:数据 2:信息 3 知识 4 洞察 5 智慧 6 影响 </vt:lpstr>
      <vt:lpstr>工业4.0 (i4) 什么是 i4？</vt:lpstr>
      <vt:lpstr>从 i1 到 i4</vt:lpstr>
      <vt:lpstr>区块链 </vt:lpstr>
      <vt:lpstr>信息物理系统 </vt:lpstr>
      <vt:lpstr>数字孪生 </vt:lpstr>
      <vt:lpstr>科学的第四范式</vt:lpstr>
      <vt:lpstr>人工智能 2.0 (AI 2.0)[56] </vt:lpstr>
      <vt:lpstr>AI 2.0 </vt:lpstr>
      <vt:lpstr>边缘 AI </vt:lpstr>
      <vt:lpstr>PowerPoint 演示文稿</vt:lpstr>
      <vt:lpstr>边缘计算的好处 </vt:lpstr>
      <vt:lpstr>边缘 AI 的优势</vt:lpstr>
      <vt:lpstr>边缘 AI 的挑战</vt:lpstr>
      <vt:lpstr>为什么 AI 具有国家重要性 </vt:lpstr>
      <vt:lpstr>什么是 AI 政策？[57]</vt:lpstr>
      <vt:lpstr>什么是 AI 政策？ </vt:lpstr>
      <vt:lpstr>什么是 AI 政策？ </vt:lpstr>
      <vt:lpstr>AI 政策的关键方面是什么？  </vt:lpstr>
      <vt:lpstr>AI 政策的 10 个类别  </vt:lpstr>
      <vt:lpstr>关键要点 </vt:lpstr>
      <vt:lpstr>国家 AI 战略概览[58]  </vt:lpstr>
      <vt:lpstr>世界各国人工智能政策与执行机构</vt:lpstr>
      <vt:lpstr>中国 </vt:lpstr>
      <vt:lpstr>中国</vt:lpstr>
      <vt:lpstr>英国 (UK) </vt:lpstr>
      <vt:lpstr>英国 (UK)</vt:lpstr>
      <vt:lpstr>英国 (UK)  </vt:lpstr>
      <vt:lpstr>美国 (US) </vt:lpstr>
      <vt:lpstr>欧盟委员会 </vt:lpstr>
      <vt:lpstr>加拿大 </vt:lpstr>
      <vt:lpstr>澳大利亚 </vt:lpstr>
      <vt:lpstr>阿拉伯联合酋长国 (UAE) </vt:lpstr>
      <vt:lpstr>丹麦 </vt:lpstr>
      <vt:lpstr>瑞典 </vt:lpstr>
      <vt:lpstr>新加坡 </vt:lpstr>
      <vt:lpstr>俄罗斯 </vt:lpstr>
      <vt:lpstr>日本 </vt:lpstr>
      <vt:lpstr>意大利 </vt:lpstr>
      <vt:lpstr>印度 </vt:lpstr>
      <vt:lpstr>德国 </vt:lpstr>
      <vt:lpstr>法国 </vt:lpstr>
      <vt:lpstr>芬兰的人工智能时代 </vt:lpstr>
      <vt:lpstr>爱尔兰 </vt:lpstr>
      <vt:lpstr>人工智能指数报告 2021[59]  </vt:lpstr>
      <vt:lpstr>人工智能指数报告 2022[59]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23---Big Data</dc:title>
  <dc:creator>shaomin</dc:creator>
  <cp:lastModifiedBy>Windows 用户</cp:lastModifiedBy>
  <cp:revision>923</cp:revision>
  <cp:lastPrinted>2020-10-12T18:10:00Z</cp:lastPrinted>
  <dcterms:created xsi:type="dcterms:W3CDTF">2014-03-23T18:36:00Z</dcterms:created>
  <dcterms:modified xsi:type="dcterms:W3CDTF">2025-12-16T16:45:06Z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AA579E0F7B924AEEB72E362D81549454</vt:lpwstr>
  </property>
</Properties>
</file>